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1" r:id="rId2"/>
    <p:sldId id="262" r:id="rId3"/>
    <p:sldId id="263" r:id="rId4"/>
    <p:sldId id="264" r:id="rId5"/>
    <p:sldId id="281" r:id="rId6"/>
    <p:sldId id="282" r:id="rId7"/>
    <p:sldId id="278" r:id="rId8"/>
    <p:sldId id="279" r:id="rId9"/>
    <p:sldId id="317" r:id="rId10"/>
    <p:sldId id="280" r:id="rId11"/>
    <p:sldId id="275" r:id="rId12"/>
    <p:sldId id="276" r:id="rId13"/>
    <p:sldId id="277" r:id="rId14"/>
    <p:sldId id="318" r:id="rId15"/>
    <p:sldId id="319" r:id="rId16"/>
    <p:sldId id="272" r:id="rId17"/>
    <p:sldId id="273" r:id="rId18"/>
    <p:sldId id="274" r:id="rId19"/>
    <p:sldId id="269" r:id="rId20"/>
    <p:sldId id="315" r:id="rId21"/>
  </p:sldIdLst>
  <p:sldSz cx="9144000" cy="6858000" type="screen4x3"/>
  <p:notesSz cx="6858000" cy="9144000"/>
  <p:custDataLst>
    <p:tags r:id="rId2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717"/>
    <a:srgbClr val="0089CC"/>
    <a:srgbClr val="F58031"/>
    <a:srgbClr val="8C8E8E"/>
    <a:srgbClr val="0078B4"/>
    <a:srgbClr val="ADCC2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snapToObjects="1">
      <p:cViewPr>
        <p:scale>
          <a:sx n="100" d="100"/>
          <a:sy n="100" d="100"/>
        </p:scale>
        <p:origin x="-58" y="6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2010%20Incarcerated%20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manualLayout>
          <c:layoutTarget val="inner"/>
          <c:xMode val="edge"/>
          <c:yMode val="edge"/>
          <c:x val="9.7152421456824026E-2"/>
          <c:y val="0"/>
          <c:w val="0.77941042224313861"/>
          <c:h val="0.83422040264159303"/>
        </c:manualLayout>
      </c:layout>
      <c:bar3DChart>
        <c:barDir val="bar"/>
        <c:grouping val="clustered"/>
        <c:ser>
          <c:idx val="0"/>
          <c:order val="0"/>
          <c:tx>
            <c:strRef>
              <c:f>'[2010 Compare Incar &amp; Online.xlsx]Sheet1'!$B$2</c:f>
              <c:strCache>
                <c:ptCount val="1"/>
                <c:pt idx="0">
                  <c:v>Incarcerated</c:v>
                </c:pt>
              </c:strCache>
            </c:strRef>
          </c:tx>
          <c:cat>
            <c:strRef>
              <c:f>'[2010 Compare Incar &amp; Online.xlsx]Sheet1'!$A$3:$A$11</c:f>
              <c:strCache>
                <c:ptCount val="9"/>
                <c:pt idx="0">
                  <c:v>Age</c:v>
                </c:pt>
                <c:pt idx="1">
                  <c:v>Under 18</c:v>
                </c:pt>
                <c:pt idx="2">
                  <c:v>18-30</c:v>
                </c:pt>
                <c:pt idx="3">
                  <c:v>31-45</c:v>
                </c:pt>
                <c:pt idx="4">
                  <c:v>46-60</c:v>
                </c:pt>
                <c:pt idx="5">
                  <c:v>61 or Odler</c:v>
                </c:pt>
                <c:pt idx="6">
                  <c:v>Gender</c:v>
                </c:pt>
                <c:pt idx="7">
                  <c:v>Male</c:v>
                </c:pt>
                <c:pt idx="8">
                  <c:v>Female</c:v>
                </c:pt>
              </c:strCache>
            </c:strRef>
          </c:cat>
          <c:val>
            <c:numRef>
              <c:f>'[2010 Compare Incar &amp; Online.xlsx]Sheet1'!$B$3:$B$11</c:f>
              <c:numCache>
                <c:formatCode>General</c:formatCode>
                <c:ptCount val="9"/>
                <c:pt idx="1">
                  <c:v>0.70000000000000062</c:v>
                </c:pt>
                <c:pt idx="2">
                  <c:v>41.4</c:v>
                </c:pt>
                <c:pt idx="3">
                  <c:v>43.86</c:v>
                </c:pt>
                <c:pt idx="4">
                  <c:v>13.68</c:v>
                </c:pt>
                <c:pt idx="5">
                  <c:v>0.35000000000000031</c:v>
                </c:pt>
                <c:pt idx="7">
                  <c:v>87</c:v>
                </c:pt>
                <c:pt idx="8">
                  <c:v>12.98</c:v>
                </c:pt>
              </c:numCache>
            </c:numRef>
          </c:val>
        </c:ser>
        <c:ser>
          <c:idx val="1"/>
          <c:order val="1"/>
          <c:tx>
            <c:strRef>
              <c:f>'[2010 Compare Incar &amp; Online.xlsx]Sheet1'!$C$2</c:f>
              <c:strCache>
                <c:ptCount val="1"/>
                <c:pt idx="0">
                  <c:v>Online/Others</c:v>
                </c:pt>
              </c:strCache>
            </c:strRef>
          </c:tx>
          <c:cat>
            <c:strRef>
              <c:f>'[2010 Compare Incar &amp; Online.xlsx]Sheet1'!$A$3:$A$11</c:f>
              <c:strCache>
                <c:ptCount val="9"/>
                <c:pt idx="0">
                  <c:v>Age</c:v>
                </c:pt>
                <c:pt idx="1">
                  <c:v>Under 18</c:v>
                </c:pt>
                <c:pt idx="2">
                  <c:v>18-30</c:v>
                </c:pt>
                <c:pt idx="3">
                  <c:v>31-45</c:v>
                </c:pt>
                <c:pt idx="4">
                  <c:v>46-60</c:v>
                </c:pt>
                <c:pt idx="5">
                  <c:v>61 or Odler</c:v>
                </c:pt>
                <c:pt idx="6">
                  <c:v>Gender</c:v>
                </c:pt>
                <c:pt idx="7">
                  <c:v>Male</c:v>
                </c:pt>
                <c:pt idx="8">
                  <c:v>Female</c:v>
                </c:pt>
              </c:strCache>
            </c:strRef>
          </c:cat>
          <c:val>
            <c:numRef>
              <c:f>'[2010 Compare Incar &amp; Online.xlsx]Sheet1'!$C$3:$C$11</c:f>
              <c:numCache>
                <c:formatCode>General</c:formatCode>
                <c:ptCount val="9"/>
                <c:pt idx="1">
                  <c:v>0</c:v>
                </c:pt>
                <c:pt idx="2">
                  <c:v>58.6</c:v>
                </c:pt>
                <c:pt idx="3">
                  <c:v>27.6</c:v>
                </c:pt>
                <c:pt idx="4">
                  <c:v>10.3</c:v>
                </c:pt>
                <c:pt idx="5">
                  <c:v>3.4</c:v>
                </c:pt>
                <c:pt idx="7">
                  <c:v>34.5</c:v>
                </c:pt>
                <c:pt idx="8">
                  <c:v>65.5</c:v>
                </c:pt>
              </c:numCache>
            </c:numRef>
          </c:val>
        </c:ser>
        <c:shape val="box"/>
        <c:axId val="83550976"/>
        <c:axId val="83552512"/>
        <c:axId val="0"/>
      </c:bar3DChart>
      <c:catAx>
        <c:axId val="83550976"/>
        <c:scaling>
          <c:orientation val="minMax"/>
        </c:scaling>
        <c:axPos val="l"/>
        <c:tickLblPos val="nextTo"/>
        <c:crossAx val="83552512"/>
        <c:crosses val="autoZero"/>
        <c:auto val="1"/>
        <c:lblAlgn val="ctr"/>
        <c:lblOffset val="100"/>
      </c:catAx>
      <c:valAx>
        <c:axId val="83552512"/>
        <c:scaling>
          <c:orientation val="minMax"/>
        </c:scaling>
        <c:axPos val="b"/>
        <c:majorGridlines/>
        <c:numFmt formatCode="General" sourceLinked="1"/>
        <c:tickLblPos val="nextTo"/>
        <c:crossAx val="83550976"/>
        <c:crosses val="autoZero"/>
        <c:crossBetween val="between"/>
      </c:valAx>
    </c:plotArea>
    <c:legend>
      <c:legendPos val="r"/>
    </c:legend>
    <c:plotVisOnly val="1"/>
    <c:dispBlanksAs val="gap"/>
  </c:chart>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479C7-C1E2-4E35-9E9F-A0204A49E903}" type="doc">
      <dgm:prSet loTypeId="urn:microsoft.com/office/officeart/2005/8/layout/radial2" loCatId="relationship" qsTypeId="urn:microsoft.com/office/officeart/2005/8/quickstyle/simple1" qsCatId="simple" csTypeId="urn:microsoft.com/office/officeart/2005/8/colors/colorful1#1" csCatId="colorful" phldr="1"/>
      <dgm:spPr/>
      <dgm:t>
        <a:bodyPr/>
        <a:lstStyle/>
        <a:p>
          <a:endParaRPr lang="en-US"/>
        </a:p>
      </dgm:t>
    </dgm:pt>
    <dgm:pt modelId="{F15C84DF-82CF-4CAE-BB8C-13B2EEEA5B55}">
      <dgm:prSet phldrT="[Text]" custT="1"/>
      <dgm:spPr/>
      <dgm:t>
        <a:bodyPr/>
        <a:lstStyle/>
        <a:p>
          <a:r>
            <a:rPr lang="en-US" sz="1400" b="1" dirty="0">
              <a:solidFill>
                <a:sysClr val="windowText" lastClr="000000"/>
              </a:solidFill>
            </a:rPr>
            <a:t>Student Services</a:t>
          </a:r>
        </a:p>
      </dgm:t>
    </dgm:pt>
    <dgm:pt modelId="{FD505139-ADA5-43C7-91AF-C4214580A5E0}" type="parTrans" cxnId="{6DC8D309-827B-4114-BA7B-6339FD205CCD}">
      <dgm:prSet/>
      <dgm:spPr>
        <a:blipFill rotWithShape="0">
          <a:blip xmlns:r="http://schemas.openxmlformats.org/officeDocument/2006/relationships" r:embed="rId1"/>
          <a:tile tx="0" ty="0" sx="100000" sy="100000" flip="none" algn="tl"/>
        </a:blipFill>
      </dgm:spPr>
      <dgm:t>
        <a:bodyPr/>
        <a:lstStyle/>
        <a:p>
          <a:endParaRPr lang="en-US"/>
        </a:p>
      </dgm:t>
    </dgm:pt>
    <dgm:pt modelId="{1A139036-30C0-481A-A1F8-CC6B13F94BE7}" type="sibTrans" cxnId="{6DC8D309-827B-4114-BA7B-6339FD205CCD}">
      <dgm:prSet/>
      <dgm:spPr/>
      <dgm:t>
        <a:bodyPr/>
        <a:lstStyle/>
        <a:p>
          <a:endParaRPr lang="en-US"/>
        </a:p>
      </dgm:t>
    </dgm:pt>
    <dgm:pt modelId="{33D4254D-7AFF-42EE-BF63-AAC9485BA39D}">
      <dgm:prSet phldrT="[Text]"/>
      <dgm:spPr/>
      <dgm:t>
        <a:bodyPr/>
        <a:lstStyle/>
        <a:p>
          <a:r>
            <a:rPr lang="en-US" dirty="0"/>
            <a:t>Student's needs: transcripts, clear prerequisites, </a:t>
          </a:r>
          <a:r>
            <a:rPr lang="en-US" dirty="0" smtClean="0"/>
            <a:t>graduation </a:t>
          </a:r>
          <a:r>
            <a:rPr lang="en-US" dirty="0"/>
            <a:t>evaluation, clear holds etc.</a:t>
          </a:r>
        </a:p>
      </dgm:t>
    </dgm:pt>
    <dgm:pt modelId="{852C5B2B-B061-4816-919A-6C81547FF5C7}" type="parTrans" cxnId="{74A6423B-2E32-4F6D-9F9B-D4480288ADF7}">
      <dgm:prSet/>
      <dgm:spPr/>
      <dgm:t>
        <a:bodyPr/>
        <a:lstStyle/>
        <a:p>
          <a:endParaRPr lang="en-US"/>
        </a:p>
      </dgm:t>
    </dgm:pt>
    <dgm:pt modelId="{20D1A968-407D-4985-BBD6-58B78ECB65EB}" type="sibTrans" cxnId="{74A6423B-2E32-4F6D-9F9B-D4480288ADF7}">
      <dgm:prSet/>
      <dgm:spPr/>
      <dgm:t>
        <a:bodyPr/>
        <a:lstStyle/>
        <a:p>
          <a:endParaRPr lang="en-US"/>
        </a:p>
      </dgm:t>
    </dgm:pt>
    <dgm:pt modelId="{8C3CF903-BC15-441E-A051-974AB795ED5F}">
      <dgm:prSet phldrT="[Text]"/>
      <dgm:spPr/>
      <dgm:t>
        <a:bodyPr/>
        <a:lstStyle/>
        <a:p>
          <a:r>
            <a:rPr lang="en-US"/>
            <a:t>Admission, Assessment  Center, EOPS, Financial Aid, One-Stop, Veterans, Military etc.</a:t>
          </a:r>
        </a:p>
      </dgm:t>
    </dgm:pt>
    <dgm:pt modelId="{D519BC83-8A2D-47AD-945B-9568A9C59996}" type="parTrans" cxnId="{954471C9-E03A-49E2-9F3F-AB05CD6F759C}">
      <dgm:prSet/>
      <dgm:spPr/>
      <dgm:t>
        <a:bodyPr/>
        <a:lstStyle/>
        <a:p>
          <a:endParaRPr lang="en-US"/>
        </a:p>
      </dgm:t>
    </dgm:pt>
    <dgm:pt modelId="{B241A8C9-B8A6-4B11-ADB0-F6D56B2FBEC3}" type="sibTrans" cxnId="{954471C9-E03A-49E2-9F3F-AB05CD6F759C}">
      <dgm:prSet/>
      <dgm:spPr/>
      <dgm:t>
        <a:bodyPr/>
        <a:lstStyle/>
        <a:p>
          <a:endParaRPr lang="en-US"/>
        </a:p>
      </dgm:t>
    </dgm:pt>
    <dgm:pt modelId="{6F4A92E6-3E29-4E1B-BBD2-B6A10B6FFABA}">
      <dgm:prSet phldrT="[Text]" custT="1"/>
      <dgm:spPr>
        <a:solidFill>
          <a:schemeClr val="accent6">
            <a:lumMod val="60000"/>
            <a:lumOff val="40000"/>
          </a:schemeClr>
        </a:solidFill>
      </dgm:spPr>
      <dgm:t>
        <a:bodyPr/>
        <a:lstStyle/>
        <a:p>
          <a:r>
            <a:rPr lang="en-US" sz="1400" b="1" dirty="0">
              <a:solidFill>
                <a:sysClr val="windowText" lastClr="000000"/>
              </a:solidFill>
            </a:rPr>
            <a:t>Faculty </a:t>
          </a:r>
        </a:p>
      </dgm:t>
    </dgm:pt>
    <dgm:pt modelId="{7D43F836-929A-4C8A-ABAB-4A7423EEADBB}" type="parTrans" cxnId="{4E536802-D5A7-4A8D-B481-4BFA5B1E6B8C}">
      <dgm:prSet/>
      <dgm:spPr/>
      <dgm:t>
        <a:bodyPr/>
        <a:lstStyle/>
        <a:p>
          <a:endParaRPr lang="en-US"/>
        </a:p>
      </dgm:t>
    </dgm:pt>
    <dgm:pt modelId="{75FD88B9-4592-4E33-99E5-F920840154AB}" type="sibTrans" cxnId="{4E536802-D5A7-4A8D-B481-4BFA5B1E6B8C}">
      <dgm:prSet/>
      <dgm:spPr/>
      <dgm:t>
        <a:bodyPr/>
        <a:lstStyle/>
        <a:p>
          <a:endParaRPr lang="en-US"/>
        </a:p>
      </dgm:t>
    </dgm:pt>
    <dgm:pt modelId="{68874ED2-5AA3-4B5E-BC5B-68128A87C5AE}">
      <dgm:prSet phldrT="[Text]"/>
      <dgm:spPr/>
      <dgm:t>
        <a:bodyPr/>
        <a:lstStyle/>
        <a:p>
          <a:r>
            <a:rPr lang="en-US"/>
            <a:t>Receive  update inforrmation from various faculty from Career &amp; Technological Educaiton</a:t>
          </a:r>
        </a:p>
      </dgm:t>
    </dgm:pt>
    <dgm:pt modelId="{0F4102BB-5982-4D85-8349-1AF1E3C34398}" type="parTrans" cxnId="{5CBDE05E-B104-4F17-97C9-1E8559C317C2}">
      <dgm:prSet/>
      <dgm:spPr/>
      <dgm:t>
        <a:bodyPr/>
        <a:lstStyle/>
        <a:p>
          <a:endParaRPr lang="en-US"/>
        </a:p>
      </dgm:t>
    </dgm:pt>
    <dgm:pt modelId="{DF50551A-E178-4600-9753-2C48E40A4C51}" type="sibTrans" cxnId="{5CBDE05E-B104-4F17-97C9-1E8559C317C2}">
      <dgm:prSet/>
      <dgm:spPr/>
      <dgm:t>
        <a:bodyPr/>
        <a:lstStyle/>
        <a:p>
          <a:endParaRPr lang="en-US"/>
        </a:p>
      </dgm:t>
    </dgm:pt>
    <dgm:pt modelId="{BC11D775-8C64-43AB-BECF-6A08C3711FF1}">
      <dgm:prSet phldrT="[Text]"/>
      <dgm:spPr/>
      <dgm:t>
        <a:bodyPr/>
        <a:lstStyle/>
        <a:p>
          <a:r>
            <a:rPr lang="en-US" dirty="0"/>
            <a:t>Support from GE faculty to clear prerequisite or conduct classroom orientation/workshop</a:t>
          </a:r>
        </a:p>
      </dgm:t>
    </dgm:pt>
    <dgm:pt modelId="{F2BA90FE-5DEA-4951-909F-B104437C9D27}" type="parTrans" cxnId="{933BDC60-499C-45DB-9D10-81FF9281FB55}">
      <dgm:prSet/>
      <dgm:spPr/>
      <dgm:t>
        <a:bodyPr/>
        <a:lstStyle/>
        <a:p>
          <a:endParaRPr lang="en-US"/>
        </a:p>
      </dgm:t>
    </dgm:pt>
    <dgm:pt modelId="{C2CCE9B1-6725-4C27-8D08-4381F9C588C3}" type="sibTrans" cxnId="{933BDC60-499C-45DB-9D10-81FF9281FB55}">
      <dgm:prSet/>
      <dgm:spPr/>
      <dgm:t>
        <a:bodyPr/>
        <a:lstStyle/>
        <a:p>
          <a:endParaRPr lang="en-US"/>
        </a:p>
      </dgm:t>
    </dgm:pt>
    <dgm:pt modelId="{B32B8E9A-8C9E-429E-AEB2-48AEA158F7C8}">
      <dgm:prSet phldrT="[Text]" custT="1"/>
      <dgm:spPr/>
      <dgm:t>
        <a:bodyPr/>
        <a:lstStyle/>
        <a:p>
          <a:r>
            <a:rPr lang="en-US" sz="1400" b="1" dirty="0" smtClean="0">
              <a:solidFill>
                <a:sysClr val="windowText" lastClr="000000"/>
              </a:solidFill>
            </a:rPr>
            <a:t>Admin. </a:t>
          </a:r>
          <a:r>
            <a:rPr lang="en-US" sz="1400" b="1" dirty="0">
              <a:solidFill>
                <a:sysClr val="windowText" lastClr="000000"/>
              </a:solidFill>
            </a:rPr>
            <a:t>Services</a:t>
          </a:r>
        </a:p>
      </dgm:t>
    </dgm:pt>
    <dgm:pt modelId="{1027AFE9-6366-4908-B533-74F073172007}" type="parTrans" cxnId="{97EA81EB-F578-4E8A-BAA8-D601F8C053DB}">
      <dgm:prSet/>
      <dgm:spPr>
        <a:blipFill rotWithShape="0">
          <a:blip xmlns:r="http://schemas.openxmlformats.org/officeDocument/2006/relationships" r:embed="rId1"/>
          <a:tile tx="0" ty="0" sx="100000" sy="100000" flip="none" algn="tl"/>
        </a:blipFill>
      </dgm:spPr>
      <dgm:t>
        <a:bodyPr/>
        <a:lstStyle/>
        <a:p>
          <a:endParaRPr lang="en-US"/>
        </a:p>
      </dgm:t>
    </dgm:pt>
    <dgm:pt modelId="{26AC50AE-19EB-436F-A5AD-B7A947EB0A74}" type="sibTrans" cxnId="{97EA81EB-F578-4E8A-BAA8-D601F8C053DB}">
      <dgm:prSet/>
      <dgm:spPr/>
      <dgm:t>
        <a:bodyPr/>
        <a:lstStyle/>
        <a:p>
          <a:endParaRPr lang="en-US"/>
        </a:p>
      </dgm:t>
    </dgm:pt>
    <dgm:pt modelId="{19ABA729-E705-4120-9BCF-6C433177FDDF}">
      <dgm:prSet phldrT="[Text]"/>
      <dgm:spPr/>
      <dgm:t>
        <a:bodyPr/>
        <a:lstStyle/>
        <a:p>
          <a:r>
            <a:rPr lang="en-US"/>
            <a:t> Encouragement to participate in professional developement activities</a:t>
          </a:r>
        </a:p>
      </dgm:t>
    </dgm:pt>
    <dgm:pt modelId="{7D74D332-DAF7-4E73-A7D2-2857D87C713B}" type="parTrans" cxnId="{A7E9C49A-75EA-4CA3-9E2B-BCD6569DDF9B}">
      <dgm:prSet/>
      <dgm:spPr/>
      <dgm:t>
        <a:bodyPr/>
        <a:lstStyle/>
        <a:p>
          <a:endParaRPr lang="en-US"/>
        </a:p>
      </dgm:t>
    </dgm:pt>
    <dgm:pt modelId="{66176CFE-4866-45F8-B86F-99B4C54832AF}" type="sibTrans" cxnId="{A7E9C49A-75EA-4CA3-9E2B-BCD6569DDF9B}">
      <dgm:prSet/>
      <dgm:spPr/>
      <dgm:t>
        <a:bodyPr/>
        <a:lstStyle/>
        <a:p>
          <a:endParaRPr lang="en-US"/>
        </a:p>
      </dgm:t>
    </dgm:pt>
    <dgm:pt modelId="{A0120D0C-A700-4552-8FE9-9E2D3EFF250D}">
      <dgm:prSet phldrT="[Text]"/>
      <dgm:spPr/>
      <dgm:t>
        <a:bodyPr/>
        <a:lstStyle/>
        <a:p>
          <a:r>
            <a:rPr lang="en-US" dirty="0"/>
            <a:t>Set up student friendly events such as University Transfer Event etc</a:t>
          </a:r>
        </a:p>
      </dgm:t>
    </dgm:pt>
    <dgm:pt modelId="{F632FE26-6912-4109-81C8-1380B3553FFE}" type="parTrans" cxnId="{5C374874-1FF9-4F99-9CB3-CFA82C8A7EA5}">
      <dgm:prSet/>
      <dgm:spPr/>
      <dgm:t>
        <a:bodyPr/>
        <a:lstStyle/>
        <a:p>
          <a:endParaRPr lang="en-US"/>
        </a:p>
      </dgm:t>
    </dgm:pt>
    <dgm:pt modelId="{8D4905F3-E789-47AC-BA43-CA39BE9C8CC4}" type="sibTrans" cxnId="{5C374874-1FF9-4F99-9CB3-CFA82C8A7EA5}">
      <dgm:prSet/>
      <dgm:spPr/>
      <dgm:t>
        <a:bodyPr/>
        <a:lstStyle/>
        <a:p>
          <a:endParaRPr lang="en-US"/>
        </a:p>
      </dgm:t>
    </dgm:pt>
    <dgm:pt modelId="{A1974660-0C19-4A2A-801F-056ABFD36E53}">
      <dgm:prSet phldrT="[Text]"/>
      <dgm:spPr/>
      <dgm:t>
        <a:bodyPr/>
        <a:lstStyle/>
        <a:p>
          <a:r>
            <a:rPr lang="en-US"/>
            <a:t>Support quality services</a:t>
          </a:r>
        </a:p>
      </dgm:t>
    </dgm:pt>
    <dgm:pt modelId="{5B7BFE5A-71BB-4A37-964A-0D8C8D8A0EAF}" type="parTrans" cxnId="{06E07FF5-55BD-422C-983E-5D63E6B3E3EE}">
      <dgm:prSet/>
      <dgm:spPr/>
      <dgm:t>
        <a:bodyPr/>
        <a:lstStyle/>
        <a:p>
          <a:endParaRPr lang="en-US"/>
        </a:p>
      </dgm:t>
    </dgm:pt>
    <dgm:pt modelId="{933713B8-79CF-4B8F-B7B1-57AADA8A2722}" type="sibTrans" cxnId="{06E07FF5-55BD-422C-983E-5D63E6B3E3EE}">
      <dgm:prSet/>
      <dgm:spPr/>
      <dgm:t>
        <a:bodyPr/>
        <a:lstStyle/>
        <a:p>
          <a:endParaRPr lang="en-US"/>
        </a:p>
      </dgm:t>
    </dgm:pt>
    <dgm:pt modelId="{ACE4E971-9716-4BE3-94D6-35B14D5D7A01}" type="pres">
      <dgm:prSet presAssocID="{B7F479C7-C1E2-4E35-9E9F-A0204A49E903}" presName="composite" presStyleCnt="0">
        <dgm:presLayoutVars>
          <dgm:chMax val="5"/>
          <dgm:dir/>
          <dgm:animLvl val="ctr"/>
          <dgm:resizeHandles val="exact"/>
        </dgm:presLayoutVars>
      </dgm:prSet>
      <dgm:spPr/>
      <dgm:t>
        <a:bodyPr/>
        <a:lstStyle/>
        <a:p>
          <a:endParaRPr lang="en-US"/>
        </a:p>
      </dgm:t>
    </dgm:pt>
    <dgm:pt modelId="{42A98961-4A78-4C5E-AA73-E6B4AA9498F6}" type="pres">
      <dgm:prSet presAssocID="{B7F479C7-C1E2-4E35-9E9F-A0204A49E903}" presName="cycle" presStyleCnt="0"/>
      <dgm:spPr/>
    </dgm:pt>
    <dgm:pt modelId="{5DACE84F-E8F9-474D-A46A-1D32C27B0EBA}" type="pres">
      <dgm:prSet presAssocID="{B7F479C7-C1E2-4E35-9E9F-A0204A49E903}" presName="centerShape" presStyleCnt="0"/>
      <dgm:spPr/>
    </dgm:pt>
    <dgm:pt modelId="{BDA8E048-BD0B-44D3-9758-CF78B9D371C4}" type="pres">
      <dgm:prSet presAssocID="{B7F479C7-C1E2-4E35-9E9F-A0204A49E903}" presName="connSite" presStyleLbl="node1" presStyleIdx="0" presStyleCnt="4"/>
      <dgm:spPr/>
    </dgm:pt>
    <dgm:pt modelId="{062DBFB6-456E-4851-83F9-F40C7A847553}" type="pres">
      <dgm:prSet presAssocID="{B7F479C7-C1E2-4E35-9E9F-A0204A49E903}" presName="visible" presStyleLbl="node1" presStyleIdx="0" presStyleCnt="4" custLinFactNeighborX="-14121" custLinFactNeighborY="-13713"/>
      <dgm:spPr>
        <a:blipFill rotWithShape="0">
          <a:blip xmlns:r="http://schemas.openxmlformats.org/officeDocument/2006/relationships" r:embed="rId1"/>
          <a:tile tx="0" ty="0" sx="100000" sy="100000" flip="none" algn="tl"/>
        </a:blipFill>
      </dgm:spPr>
    </dgm:pt>
    <dgm:pt modelId="{89E0A320-75D4-43A7-B811-E7B4F7CA7D06}" type="pres">
      <dgm:prSet presAssocID="{FD505139-ADA5-43C7-91AF-C4214580A5E0}" presName="Name25" presStyleLbl="parChTrans1D1" presStyleIdx="0" presStyleCnt="3"/>
      <dgm:spPr/>
      <dgm:t>
        <a:bodyPr/>
        <a:lstStyle/>
        <a:p>
          <a:endParaRPr lang="en-US"/>
        </a:p>
      </dgm:t>
    </dgm:pt>
    <dgm:pt modelId="{7ECFE75A-43B4-49EE-B389-A9E94DFFD980}" type="pres">
      <dgm:prSet presAssocID="{F15C84DF-82CF-4CAE-BB8C-13B2EEEA5B55}" presName="node" presStyleCnt="0"/>
      <dgm:spPr/>
    </dgm:pt>
    <dgm:pt modelId="{4D08124D-7D24-4700-A03F-B13EF6502EC9}" type="pres">
      <dgm:prSet presAssocID="{F15C84DF-82CF-4CAE-BB8C-13B2EEEA5B55}" presName="parentNode" presStyleLbl="node1" presStyleIdx="1" presStyleCnt="4">
        <dgm:presLayoutVars>
          <dgm:chMax val="1"/>
          <dgm:bulletEnabled val="1"/>
        </dgm:presLayoutVars>
      </dgm:prSet>
      <dgm:spPr/>
      <dgm:t>
        <a:bodyPr/>
        <a:lstStyle/>
        <a:p>
          <a:endParaRPr lang="en-US"/>
        </a:p>
      </dgm:t>
    </dgm:pt>
    <dgm:pt modelId="{4802766F-0114-4366-A765-D38BE7DBF7C0}" type="pres">
      <dgm:prSet presAssocID="{F15C84DF-82CF-4CAE-BB8C-13B2EEEA5B55}" presName="childNode" presStyleLbl="revTx" presStyleIdx="0" presStyleCnt="3">
        <dgm:presLayoutVars>
          <dgm:bulletEnabled val="1"/>
        </dgm:presLayoutVars>
      </dgm:prSet>
      <dgm:spPr/>
      <dgm:t>
        <a:bodyPr/>
        <a:lstStyle/>
        <a:p>
          <a:endParaRPr lang="en-US"/>
        </a:p>
      </dgm:t>
    </dgm:pt>
    <dgm:pt modelId="{E23381D6-E7A7-4C6F-9483-117A3CB7DF8B}" type="pres">
      <dgm:prSet presAssocID="{7D43F836-929A-4C8A-ABAB-4A7423EEADBB}" presName="Name25" presStyleLbl="parChTrans1D1" presStyleIdx="1" presStyleCnt="3"/>
      <dgm:spPr/>
      <dgm:t>
        <a:bodyPr/>
        <a:lstStyle/>
        <a:p>
          <a:endParaRPr lang="en-US"/>
        </a:p>
      </dgm:t>
    </dgm:pt>
    <dgm:pt modelId="{092F5CC5-AEB7-4A07-9754-D983FB75A5D9}" type="pres">
      <dgm:prSet presAssocID="{6F4A92E6-3E29-4E1B-BBD2-B6A10B6FFABA}" presName="node" presStyleCnt="0"/>
      <dgm:spPr/>
    </dgm:pt>
    <dgm:pt modelId="{5B3C14E7-FA1B-4033-9FD3-96638F83C5E9}" type="pres">
      <dgm:prSet presAssocID="{6F4A92E6-3E29-4E1B-BBD2-B6A10B6FFABA}" presName="parentNode" presStyleLbl="node1" presStyleIdx="2" presStyleCnt="4">
        <dgm:presLayoutVars>
          <dgm:chMax val="1"/>
          <dgm:bulletEnabled val="1"/>
        </dgm:presLayoutVars>
      </dgm:prSet>
      <dgm:spPr/>
      <dgm:t>
        <a:bodyPr/>
        <a:lstStyle/>
        <a:p>
          <a:endParaRPr lang="en-US"/>
        </a:p>
      </dgm:t>
    </dgm:pt>
    <dgm:pt modelId="{4C0240A1-6A41-447E-B48D-0F2CBDB1A265}" type="pres">
      <dgm:prSet presAssocID="{6F4A92E6-3E29-4E1B-BBD2-B6A10B6FFABA}" presName="childNode" presStyleLbl="revTx" presStyleIdx="1" presStyleCnt="3">
        <dgm:presLayoutVars>
          <dgm:bulletEnabled val="1"/>
        </dgm:presLayoutVars>
      </dgm:prSet>
      <dgm:spPr/>
      <dgm:t>
        <a:bodyPr/>
        <a:lstStyle/>
        <a:p>
          <a:endParaRPr lang="en-US"/>
        </a:p>
      </dgm:t>
    </dgm:pt>
    <dgm:pt modelId="{49DD13FA-8E9C-4857-A1E5-8EE4F1F3465B}" type="pres">
      <dgm:prSet presAssocID="{1027AFE9-6366-4908-B533-74F073172007}" presName="Name25" presStyleLbl="parChTrans1D1" presStyleIdx="2" presStyleCnt="3"/>
      <dgm:spPr/>
      <dgm:t>
        <a:bodyPr/>
        <a:lstStyle/>
        <a:p>
          <a:endParaRPr lang="en-US"/>
        </a:p>
      </dgm:t>
    </dgm:pt>
    <dgm:pt modelId="{9CC4886B-FD9B-4BB5-A909-5715D121F0EE}" type="pres">
      <dgm:prSet presAssocID="{B32B8E9A-8C9E-429E-AEB2-48AEA158F7C8}" presName="node" presStyleCnt="0"/>
      <dgm:spPr/>
    </dgm:pt>
    <dgm:pt modelId="{5EBD9655-7C0B-4BCA-9619-7F4CFF8DA057}" type="pres">
      <dgm:prSet presAssocID="{B32B8E9A-8C9E-429E-AEB2-48AEA158F7C8}" presName="parentNode" presStyleLbl="node1" presStyleIdx="3" presStyleCnt="4" custScaleX="112650" custLinFactNeighborX="17626" custLinFactNeighborY="-5772">
        <dgm:presLayoutVars>
          <dgm:chMax val="1"/>
          <dgm:bulletEnabled val="1"/>
        </dgm:presLayoutVars>
      </dgm:prSet>
      <dgm:spPr/>
      <dgm:t>
        <a:bodyPr/>
        <a:lstStyle/>
        <a:p>
          <a:endParaRPr lang="en-US"/>
        </a:p>
      </dgm:t>
    </dgm:pt>
    <dgm:pt modelId="{F0C68C2A-729C-42C3-80F8-791B36E3CD18}" type="pres">
      <dgm:prSet presAssocID="{B32B8E9A-8C9E-429E-AEB2-48AEA158F7C8}" presName="childNode" presStyleLbl="revTx" presStyleIdx="2" presStyleCnt="3">
        <dgm:presLayoutVars>
          <dgm:bulletEnabled val="1"/>
        </dgm:presLayoutVars>
      </dgm:prSet>
      <dgm:spPr/>
      <dgm:t>
        <a:bodyPr/>
        <a:lstStyle/>
        <a:p>
          <a:endParaRPr lang="en-US"/>
        </a:p>
      </dgm:t>
    </dgm:pt>
  </dgm:ptLst>
  <dgm:cxnLst>
    <dgm:cxn modelId="{6DC8D309-827B-4114-BA7B-6339FD205CCD}" srcId="{B7F479C7-C1E2-4E35-9E9F-A0204A49E903}" destId="{F15C84DF-82CF-4CAE-BB8C-13B2EEEA5B55}" srcOrd="0" destOrd="0" parTransId="{FD505139-ADA5-43C7-91AF-C4214580A5E0}" sibTransId="{1A139036-30C0-481A-A1F8-CC6B13F94BE7}"/>
    <dgm:cxn modelId="{A7E9C49A-75EA-4CA3-9E2B-BCD6569DDF9B}" srcId="{B32B8E9A-8C9E-429E-AEB2-48AEA158F7C8}" destId="{19ABA729-E705-4120-9BCF-6C433177FDDF}" srcOrd="0" destOrd="0" parTransId="{7D74D332-DAF7-4E73-A7D2-2857D87C713B}" sibTransId="{66176CFE-4866-45F8-B86F-99B4C54832AF}"/>
    <dgm:cxn modelId="{131A6355-045D-4E1E-AB1F-C125D1C1489A}" type="presOf" srcId="{8C3CF903-BC15-441E-A051-974AB795ED5F}" destId="{4802766F-0114-4366-A765-D38BE7DBF7C0}" srcOrd="0" destOrd="1" presId="urn:microsoft.com/office/officeart/2005/8/layout/radial2"/>
    <dgm:cxn modelId="{82B76D3B-8A4F-4FB1-9F07-6ADB311B7266}" type="presOf" srcId="{FD505139-ADA5-43C7-91AF-C4214580A5E0}" destId="{89E0A320-75D4-43A7-B811-E7B4F7CA7D06}" srcOrd="0" destOrd="0" presId="urn:microsoft.com/office/officeart/2005/8/layout/radial2"/>
    <dgm:cxn modelId="{933BDC60-499C-45DB-9D10-81FF9281FB55}" srcId="{6F4A92E6-3E29-4E1B-BBD2-B6A10B6FFABA}" destId="{BC11D775-8C64-43AB-BECF-6A08C3711FF1}" srcOrd="1" destOrd="0" parTransId="{F2BA90FE-5DEA-4951-909F-B104437C9D27}" sibTransId="{C2CCE9B1-6725-4C27-8D08-4381F9C588C3}"/>
    <dgm:cxn modelId="{4E536802-D5A7-4A8D-B481-4BFA5B1E6B8C}" srcId="{B7F479C7-C1E2-4E35-9E9F-A0204A49E903}" destId="{6F4A92E6-3E29-4E1B-BBD2-B6A10B6FFABA}" srcOrd="1" destOrd="0" parTransId="{7D43F836-929A-4C8A-ABAB-4A7423EEADBB}" sibTransId="{75FD88B9-4592-4E33-99E5-F920840154AB}"/>
    <dgm:cxn modelId="{03BBDF1D-652B-44FA-A7B9-89D1A615097C}" type="presOf" srcId="{68874ED2-5AA3-4B5E-BC5B-68128A87C5AE}" destId="{4C0240A1-6A41-447E-B48D-0F2CBDB1A265}" srcOrd="0" destOrd="0" presId="urn:microsoft.com/office/officeart/2005/8/layout/radial2"/>
    <dgm:cxn modelId="{2B77FA39-1E7F-4CDC-AA88-A624066D79E9}" type="presOf" srcId="{B32B8E9A-8C9E-429E-AEB2-48AEA158F7C8}" destId="{5EBD9655-7C0B-4BCA-9619-7F4CFF8DA057}" srcOrd="0" destOrd="0" presId="urn:microsoft.com/office/officeart/2005/8/layout/radial2"/>
    <dgm:cxn modelId="{00B7EE7C-C3B3-4BA4-880F-ECBBA5C07783}" type="presOf" srcId="{BC11D775-8C64-43AB-BECF-6A08C3711FF1}" destId="{4C0240A1-6A41-447E-B48D-0F2CBDB1A265}" srcOrd="0" destOrd="1" presId="urn:microsoft.com/office/officeart/2005/8/layout/radial2"/>
    <dgm:cxn modelId="{5C374874-1FF9-4F99-9CB3-CFA82C8A7EA5}" srcId="{B32B8E9A-8C9E-429E-AEB2-48AEA158F7C8}" destId="{A0120D0C-A700-4552-8FE9-9E2D3EFF250D}" srcOrd="1" destOrd="0" parTransId="{F632FE26-6912-4109-81C8-1380B3553FFE}" sibTransId="{8D4905F3-E789-47AC-BA43-CA39BE9C8CC4}"/>
    <dgm:cxn modelId="{954471C9-E03A-49E2-9F3F-AB05CD6F759C}" srcId="{F15C84DF-82CF-4CAE-BB8C-13B2EEEA5B55}" destId="{8C3CF903-BC15-441E-A051-974AB795ED5F}" srcOrd="1" destOrd="0" parTransId="{D519BC83-8A2D-47AD-945B-9568A9C59996}" sibTransId="{B241A8C9-B8A6-4B11-ADB0-F6D56B2FBEC3}"/>
    <dgm:cxn modelId="{40CB4D94-4893-45F1-AE99-AC51F346EB9D}" type="presOf" srcId="{7D43F836-929A-4C8A-ABAB-4A7423EEADBB}" destId="{E23381D6-E7A7-4C6F-9483-117A3CB7DF8B}" srcOrd="0" destOrd="0" presId="urn:microsoft.com/office/officeart/2005/8/layout/radial2"/>
    <dgm:cxn modelId="{9AB88FEB-6ABA-4AEA-B633-150526BF2A6E}" type="presOf" srcId="{A0120D0C-A700-4552-8FE9-9E2D3EFF250D}" destId="{F0C68C2A-729C-42C3-80F8-791B36E3CD18}" srcOrd="0" destOrd="1" presId="urn:microsoft.com/office/officeart/2005/8/layout/radial2"/>
    <dgm:cxn modelId="{01E558D1-2961-4B9D-B4E0-B2B1CC55B98B}" type="presOf" srcId="{A1974660-0C19-4A2A-801F-056ABFD36E53}" destId="{F0C68C2A-729C-42C3-80F8-791B36E3CD18}" srcOrd="0" destOrd="2" presId="urn:microsoft.com/office/officeart/2005/8/layout/radial2"/>
    <dgm:cxn modelId="{7E4DBAFD-A1F8-4A37-8AC7-A78EC30921D8}" type="presOf" srcId="{19ABA729-E705-4120-9BCF-6C433177FDDF}" destId="{F0C68C2A-729C-42C3-80F8-791B36E3CD18}" srcOrd="0" destOrd="0" presId="urn:microsoft.com/office/officeart/2005/8/layout/radial2"/>
    <dgm:cxn modelId="{DC0F9B5E-4C69-4EDD-B815-1E94E8B09C16}" type="presOf" srcId="{33D4254D-7AFF-42EE-BF63-AAC9485BA39D}" destId="{4802766F-0114-4366-A765-D38BE7DBF7C0}" srcOrd="0" destOrd="0" presId="urn:microsoft.com/office/officeart/2005/8/layout/radial2"/>
    <dgm:cxn modelId="{E4DECCB6-29EB-4439-99B5-868753568CC6}" type="presOf" srcId="{F15C84DF-82CF-4CAE-BB8C-13B2EEEA5B55}" destId="{4D08124D-7D24-4700-A03F-B13EF6502EC9}" srcOrd="0" destOrd="0" presId="urn:microsoft.com/office/officeart/2005/8/layout/radial2"/>
    <dgm:cxn modelId="{06E07FF5-55BD-422C-983E-5D63E6B3E3EE}" srcId="{B32B8E9A-8C9E-429E-AEB2-48AEA158F7C8}" destId="{A1974660-0C19-4A2A-801F-056ABFD36E53}" srcOrd="2" destOrd="0" parTransId="{5B7BFE5A-71BB-4A37-964A-0D8C8D8A0EAF}" sibTransId="{933713B8-79CF-4B8F-B7B1-57AADA8A2722}"/>
    <dgm:cxn modelId="{74A6423B-2E32-4F6D-9F9B-D4480288ADF7}" srcId="{F15C84DF-82CF-4CAE-BB8C-13B2EEEA5B55}" destId="{33D4254D-7AFF-42EE-BF63-AAC9485BA39D}" srcOrd="0" destOrd="0" parTransId="{852C5B2B-B061-4816-919A-6C81547FF5C7}" sibTransId="{20D1A968-407D-4985-BBD6-58B78ECB65EB}"/>
    <dgm:cxn modelId="{39D2D2A7-A3E0-413F-976E-B52214A44207}" type="presOf" srcId="{B7F479C7-C1E2-4E35-9E9F-A0204A49E903}" destId="{ACE4E971-9716-4BE3-94D6-35B14D5D7A01}" srcOrd="0" destOrd="0" presId="urn:microsoft.com/office/officeart/2005/8/layout/radial2"/>
    <dgm:cxn modelId="{5CBDE05E-B104-4F17-97C9-1E8559C317C2}" srcId="{6F4A92E6-3E29-4E1B-BBD2-B6A10B6FFABA}" destId="{68874ED2-5AA3-4B5E-BC5B-68128A87C5AE}" srcOrd="0" destOrd="0" parTransId="{0F4102BB-5982-4D85-8349-1AF1E3C34398}" sibTransId="{DF50551A-E178-4600-9753-2C48E40A4C51}"/>
    <dgm:cxn modelId="{83161BB7-4221-467D-AF38-3B7422EDFE76}" type="presOf" srcId="{1027AFE9-6366-4908-B533-74F073172007}" destId="{49DD13FA-8E9C-4857-A1E5-8EE4F1F3465B}" srcOrd="0" destOrd="0" presId="urn:microsoft.com/office/officeart/2005/8/layout/radial2"/>
    <dgm:cxn modelId="{97EA81EB-F578-4E8A-BAA8-D601F8C053DB}" srcId="{B7F479C7-C1E2-4E35-9E9F-A0204A49E903}" destId="{B32B8E9A-8C9E-429E-AEB2-48AEA158F7C8}" srcOrd="2" destOrd="0" parTransId="{1027AFE9-6366-4908-B533-74F073172007}" sibTransId="{26AC50AE-19EB-436F-A5AD-B7A947EB0A74}"/>
    <dgm:cxn modelId="{79EFB781-E698-459A-AD8B-28CFE1371075}" type="presOf" srcId="{6F4A92E6-3E29-4E1B-BBD2-B6A10B6FFABA}" destId="{5B3C14E7-FA1B-4033-9FD3-96638F83C5E9}" srcOrd="0" destOrd="0" presId="urn:microsoft.com/office/officeart/2005/8/layout/radial2"/>
    <dgm:cxn modelId="{1532FDCD-CAE1-4305-9319-CBE86CF9BBD0}" type="presParOf" srcId="{ACE4E971-9716-4BE3-94D6-35B14D5D7A01}" destId="{42A98961-4A78-4C5E-AA73-E6B4AA9498F6}" srcOrd="0" destOrd="0" presId="urn:microsoft.com/office/officeart/2005/8/layout/radial2"/>
    <dgm:cxn modelId="{C0651039-DF45-4443-87F6-B04FCEF4EEF6}" type="presParOf" srcId="{42A98961-4A78-4C5E-AA73-E6B4AA9498F6}" destId="{5DACE84F-E8F9-474D-A46A-1D32C27B0EBA}" srcOrd="0" destOrd="0" presId="urn:microsoft.com/office/officeart/2005/8/layout/radial2"/>
    <dgm:cxn modelId="{EB1ECDC4-12F3-4E4C-8744-EEB6657FEB71}" type="presParOf" srcId="{5DACE84F-E8F9-474D-A46A-1D32C27B0EBA}" destId="{BDA8E048-BD0B-44D3-9758-CF78B9D371C4}" srcOrd="0" destOrd="0" presId="urn:microsoft.com/office/officeart/2005/8/layout/radial2"/>
    <dgm:cxn modelId="{CF902FE2-80FC-4421-AC18-C8722BF2E19A}" type="presParOf" srcId="{5DACE84F-E8F9-474D-A46A-1D32C27B0EBA}" destId="{062DBFB6-456E-4851-83F9-F40C7A847553}" srcOrd="1" destOrd="0" presId="urn:microsoft.com/office/officeart/2005/8/layout/radial2"/>
    <dgm:cxn modelId="{A457FB50-4035-46C8-8622-C45CF83976F8}" type="presParOf" srcId="{42A98961-4A78-4C5E-AA73-E6B4AA9498F6}" destId="{89E0A320-75D4-43A7-B811-E7B4F7CA7D06}" srcOrd="1" destOrd="0" presId="urn:microsoft.com/office/officeart/2005/8/layout/radial2"/>
    <dgm:cxn modelId="{AEF39141-3A48-4DB4-AAD2-89288877C62D}" type="presParOf" srcId="{42A98961-4A78-4C5E-AA73-E6B4AA9498F6}" destId="{7ECFE75A-43B4-49EE-B389-A9E94DFFD980}" srcOrd="2" destOrd="0" presId="urn:microsoft.com/office/officeart/2005/8/layout/radial2"/>
    <dgm:cxn modelId="{B7C5B846-7ACF-4D6D-B65A-D07F07F36F0E}" type="presParOf" srcId="{7ECFE75A-43B4-49EE-B389-A9E94DFFD980}" destId="{4D08124D-7D24-4700-A03F-B13EF6502EC9}" srcOrd="0" destOrd="0" presId="urn:microsoft.com/office/officeart/2005/8/layout/radial2"/>
    <dgm:cxn modelId="{AA1A1970-F27D-4BF5-8A66-8D11089A9339}" type="presParOf" srcId="{7ECFE75A-43B4-49EE-B389-A9E94DFFD980}" destId="{4802766F-0114-4366-A765-D38BE7DBF7C0}" srcOrd="1" destOrd="0" presId="urn:microsoft.com/office/officeart/2005/8/layout/radial2"/>
    <dgm:cxn modelId="{0BE76B7C-6B08-448A-B0F8-27A466029A7D}" type="presParOf" srcId="{42A98961-4A78-4C5E-AA73-E6B4AA9498F6}" destId="{E23381D6-E7A7-4C6F-9483-117A3CB7DF8B}" srcOrd="3" destOrd="0" presId="urn:microsoft.com/office/officeart/2005/8/layout/radial2"/>
    <dgm:cxn modelId="{BC8059B0-5CE3-43C5-A0ED-4D99C02E3F26}" type="presParOf" srcId="{42A98961-4A78-4C5E-AA73-E6B4AA9498F6}" destId="{092F5CC5-AEB7-4A07-9754-D983FB75A5D9}" srcOrd="4" destOrd="0" presId="urn:microsoft.com/office/officeart/2005/8/layout/radial2"/>
    <dgm:cxn modelId="{088622C9-2BD0-40F9-91F7-3E696886ABF8}" type="presParOf" srcId="{092F5CC5-AEB7-4A07-9754-D983FB75A5D9}" destId="{5B3C14E7-FA1B-4033-9FD3-96638F83C5E9}" srcOrd="0" destOrd="0" presId="urn:microsoft.com/office/officeart/2005/8/layout/radial2"/>
    <dgm:cxn modelId="{97CDF6C6-196A-47D8-9532-D66551C15359}" type="presParOf" srcId="{092F5CC5-AEB7-4A07-9754-D983FB75A5D9}" destId="{4C0240A1-6A41-447E-B48D-0F2CBDB1A265}" srcOrd="1" destOrd="0" presId="urn:microsoft.com/office/officeart/2005/8/layout/radial2"/>
    <dgm:cxn modelId="{BDE5FEEB-A6CA-4CA2-AC6A-4979AA49E237}" type="presParOf" srcId="{42A98961-4A78-4C5E-AA73-E6B4AA9498F6}" destId="{49DD13FA-8E9C-4857-A1E5-8EE4F1F3465B}" srcOrd="5" destOrd="0" presId="urn:microsoft.com/office/officeart/2005/8/layout/radial2"/>
    <dgm:cxn modelId="{4B065BE3-CE2A-4C3B-AB5E-B4F62EF3202C}" type="presParOf" srcId="{42A98961-4A78-4C5E-AA73-E6B4AA9498F6}" destId="{9CC4886B-FD9B-4BB5-A909-5715D121F0EE}" srcOrd="6" destOrd="0" presId="urn:microsoft.com/office/officeart/2005/8/layout/radial2"/>
    <dgm:cxn modelId="{0AE9D9E9-D3F7-4694-A158-E9C2B830D397}" type="presParOf" srcId="{9CC4886B-FD9B-4BB5-A909-5715D121F0EE}" destId="{5EBD9655-7C0B-4BCA-9619-7F4CFF8DA057}" srcOrd="0" destOrd="0" presId="urn:microsoft.com/office/officeart/2005/8/layout/radial2"/>
    <dgm:cxn modelId="{935969D0-78E2-42D8-B3AE-ABDB68B30352}" type="presParOf" srcId="{9CC4886B-FD9B-4BB5-A909-5715D121F0EE}" destId="{F0C68C2A-729C-42C3-80F8-791B36E3CD18}" srcOrd="1" destOrd="0" presId="urn:microsoft.com/office/officeart/2005/8/layout/radial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B0E3613D-C09B-4FCC-8519-B621B3394B65}" type="datetimeFigureOut">
              <a:rPr lang="en-US"/>
              <a:pPr>
                <a:defRPr/>
              </a:pPr>
              <a:t>7/25/2012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0D8D5299-9802-4852-9D70-A57BE8DE2BF0}" type="slidenum">
              <a:rPr lang="en-US"/>
              <a:pPr>
                <a:defRPr/>
              </a:pPr>
              <a:t>‹#›</a:t>
            </a:fld>
            <a:endParaRPr lang="en-US"/>
          </a:p>
        </p:txBody>
      </p:sp>
    </p:spTree>
    <p:extLst>
      <p:ext uri="{BB962C8B-B14F-4D97-AF65-F5344CB8AC3E}">
        <p14:creationId xmlns="" xmlns:p14="http://schemas.microsoft.com/office/powerpoint/2010/main" val="73313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F113D3-F6C9-42C9-81B1-D1731ED9FEE2}" type="datetime1">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A92272-1FB6-442D-8529-15E91518A914}" type="slidenum">
              <a:rPr lang="en-US"/>
              <a:pPr>
                <a:defRPr/>
              </a:pPr>
              <a:t>‹#›</a:t>
            </a:fld>
            <a:endParaRPr lang="en-US" dirty="0"/>
          </a:p>
        </p:txBody>
      </p:sp>
    </p:spTree>
    <p:extLst>
      <p:ext uri="{BB962C8B-B14F-4D97-AF65-F5344CB8AC3E}">
        <p14:creationId xmlns="" xmlns:p14="http://schemas.microsoft.com/office/powerpoint/2010/main" val="238512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9B0FC2-AA2D-4B18-BBC5-07DABC1E5FD8}" type="datetime1">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7F1F0A-DDDA-4558-9E85-CA1A56AF29D3}" type="slidenum">
              <a:rPr lang="en-US"/>
              <a:pPr>
                <a:defRPr/>
              </a:pPr>
              <a:t>‹#›</a:t>
            </a:fld>
            <a:endParaRPr lang="en-US" dirty="0"/>
          </a:p>
        </p:txBody>
      </p:sp>
    </p:spTree>
    <p:extLst>
      <p:ext uri="{BB962C8B-B14F-4D97-AF65-F5344CB8AC3E}">
        <p14:creationId xmlns="" xmlns:p14="http://schemas.microsoft.com/office/powerpoint/2010/main" val="200319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2703B6-6D66-4232-901E-4270EAA82827}" type="datetime1">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F5AEF2-3851-45A8-9915-81347F02C029}" type="slidenum">
              <a:rPr lang="en-US"/>
              <a:pPr>
                <a:defRPr/>
              </a:pPr>
              <a:t>‹#›</a:t>
            </a:fld>
            <a:endParaRPr lang="en-US" dirty="0"/>
          </a:p>
        </p:txBody>
      </p:sp>
    </p:spTree>
    <p:extLst>
      <p:ext uri="{BB962C8B-B14F-4D97-AF65-F5344CB8AC3E}">
        <p14:creationId xmlns="" xmlns:p14="http://schemas.microsoft.com/office/powerpoint/2010/main" val="27579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E138D5-47DE-49B1-B375-7D72338B1412}" type="datetime1">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130C21-078A-4246-90D7-FD4B50173967}" type="slidenum">
              <a:rPr lang="en-US"/>
              <a:pPr>
                <a:defRPr/>
              </a:pPr>
              <a:t>‹#›</a:t>
            </a:fld>
            <a:endParaRPr lang="en-US" dirty="0"/>
          </a:p>
        </p:txBody>
      </p:sp>
    </p:spTree>
    <p:extLst>
      <p:ext uri="{BB962C8B-B14F-4D97-AF65-F5344CB8AC3E}">
        <p14:creationId xmlns="" xmlns:p14="http://schemas.microsoft.com/office/powerpoint/2010/main" val="259000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267AF6-F6A0-4135-9A50-7DC5B71F7526}" type="datetime1">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8B07ED-8704-479C-9775-B20937363FDD}" type="slidenum">
              <a:rPr lang="en-US"/>
              <a:pPr>
                <a:defRPr/>
              </a:pPr>
              <a:t>‹#›</a:t>
            </a:fld>
            <a:endParaRPr lang="en-US" dirty="0"/>
          </a:p>
        </p:txBody>
      </p:sp>
    </p:spTree>
    <p:extLst>
      <p:ext uri="{BB962C8B-B14F-4D97-AF65-F5344CB8AC3E}">
        <p14:creationId xmlns="" xmlns:p14="http://schemas.microsoft.com/office/powerpoint/2010/main" val="427293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C9A572-93A6-4696-84F0-8AE13834E8EE}" type="datetime1">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6C4C3E-2832-4910-AA37-C5F399F530DA}" type="slidenum">
              <a:rPr lang="en-US"/>
              <a:pPr>
                <a:defRPr/>
              </a:pPr>
              <a:t>‹#›</a:t>
            </a:fld>
            <a:endParaRPr lang="en-US" dirty="0"/>
          </a:p>
        </p:txBody>
      </p:sp>
    </p:spTree>
    <p:extLst>
      <p:ext uri="{BB962C8B-B14F-4D97-AF65-F5344CB8AC3E}">
        <p14:creationId xmlns="" xmlns:p14="http://schemas.microsoft.com/office/powerpoint/2010/main" val="8064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6AD2C7-C654-470D-AE4E-73181A45D09E}" type="datetime1">
              <a:rPr lang="en-US"/>
              <a:pPr>
                <a:defRPr/>
              </a:pPr>
              <a:t>7/25/2012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704492-5229-4437-B163-85954E6780A7}" type="slidenum">
              <a:rPr lang="en-US"/>
              <a:pPr>
                <a:defRPr/>
              </a:pPr>
              <a:t>‹#›</a:t>
            </a:fld>
            <a:endParaRPr lang="en-US" dirty="0"/>
          </a:p>
        </p:txBody>
      </p:sp>
    </p:spTree>
    <p:extLst>
      <p:ext uri="{BB962C8B-B14F-4D97-AF65-F5344CB8AC3E}">
        <p14:creationId xmlns="" xmlns:p14="http://schemas.microsoft.com/office/powerpoint/2010/main" val="288070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F13D84-2EA0-4100-B7DB-7B68C0179EFE}" type="datetime1">
              <a:rPr lang="en-US"/>
              <a:pPr>
                <a:defRPr/>
              </a:pPr>
              <a:t>7/25/2012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166BFE-D226-4BFC-A4D6-5AA6D4F8E4DD}" type="slidenum">
              <a:rPr lang="en-US"/>
              <a:pPr>
                <a:defRPr/>
              </a:pPr>
              <a:t>‹#›</a:t>
            </a:fld>
            <a:endParaRPr lang="en-US" dirty="0"/>
          </a:p>
        </p:txBody>
      </p:sp>
    </p:spTree>
    <p:extLst>
      <p:ext uri="{BB962C8B-B14F-4D97-AF65-F5344CB8AC3E}">
        <p14:creationId xmlns="" xmlns:p14="http://schemas.microsoft.com/office/powerpoint/2010/main" val="167873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5704DC-3631-43C8-BD27-6CE5AAFCA890}" type="datetime1">
              <a:rPr lang="en-US"/>
              <a:pPr>
                <a:defRPr/>
              </a:pPr>
              <a:t>7/25/2012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80025F-813C-46BA-94FC-7531B0FD727E}" type="slidenum">
              <a:rPr lang="en-US"/>
              <a:pPr>
                <a:defRPr/>
              </a:pPr>
              <a:t>‹#›</a:t>
            </a:fld>
            <a:endParaRPr lang="en-US" dirty="0"/>
          </a:p>
        </p:txBody>
      </p:sp>
    </p:spTree>
    <p:extLst>
      <p:ext uri="{BB962C8B-B14F-4D97-AF65-F5344CB8AC3E}">
        <p14:creationId xmlns="" xmlns:p14="http://schemas.microsoft.com/office/powerpoint/2010/main" val="257010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283ACB-1E9E-4A4C-9BA3-FA4B238B4E6B}" type="datetime1">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AB1630-7F84-4FE3-A277-D2EE9E6CED00}" type="slidenum">
              <a:rPr lang="en-US"/>
              <a:pPr>
                <a:defRPr/>
              </a:pPr>
              <a:t>‹#›</a:t>
            </a:fld>
            <a:endParaRPr lang="en-US" dirty="0"/>
          </a:p>
        </p:txBody>
      </p:sp>
    </p:spTree>
    <p:extLst>
      <p:ext uri="{BB962C8B-B14F-4D97-AF65-F5344CB8AC3E}">
        <p14:creationId xmlns="" xmlns:p14="http://schemas.microsoft.com/office/powerpoint/2010/main" val="2821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E98F8C-029D-4E18-8FA7-E5B75712F5A0}" type="datetime1">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CFE1A7-3B0C-408A-AAE8-144C9F4DD3D0}" type="slidenum">
              <a:rPr lang="en-US"/>
              <a:pPr>
                <a:defRPr/>
              </a:pPr>
              <a:t>‹#›</a:t>
            </a:fld>
            <a:endParaRPr lang="en-US" dirty="0"/>
          </a:p>
        </p:txBody>
      </p:sp>
    </p:spTree>
    <p:extLst>
      <p:ext uri="{BB962C8B-B14F-4D97-AF65-F5344CB8AC3E}">
        <p14:creationId xmlns="" xmlns:p14="http://schemas.microsoft.com/office/powerpoint/2010/main" val="130581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ＭＳ Ｐゴシック" pitchFamily="-108" charset="-128"/>
              </a:defRPr>
            </a:lvl1pPr>
          </a:lstStyle>
          <a:p>
            <a:pPr>
              <a:defRPr/>
            </a:pPr>
            <a:fld id="{8A426A31-E9BF-4798-AD63-16E4C2DE0A24}" type="datetime1">
              <a:rPr lang="en-US"/>
              <a:pPr>
                <a:defRPr/>
              </a:pPr>
              <a:t>7/25/2012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ＭＳ Ｐゴシック" pitchFamily="-108" charset="-128"/>
                <a:cs typeface="ＭＳ Ｐゴシック" pitchFamily="-108"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ea typeface="ＭＳ Ｐゴシック" pitchFamily="-108" charset="-128"/>
              </a:defRPr>
            </a:lvl1pPr>
          </a:lstStyle>
          <a:p>
            <a:pPr>
              <a:defRPr/>
            </a:pPr>
            <a:fld id="{59FDBEF1-826A-448B-83F3-0874625671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oastline.edu/departments/counseling/page.cfm?LinkID=355"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76200" y="-76200"/>
            <a:ext cx="9372600" cy="72390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2051" name="Picture 15"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4600" y="685800"/>
            <a:ext cx="4178300" cy="2011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2" name="Title 1"/>
          <p:cNvSpPr txBox="1">
            <a:spLocks/>
          </p:cNvSpPr>
          <p:nvPr/>
        </p:nvSpPr>
        <p:spPr bwMode="auto">
          <a:xfrm>
            <a:off x="990600" y="2895600"/>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3200" b="1">
                <a:solidFill>
                  <a:srgbClr val="ADCC2B"/>
                </a:solidFill>
                <a:latin typeface="Helvetica" pitchFamily="-108" charset="0"/>
                <a:cs typeface="Helvetica" pitchFamily="-108" charset="0"/>
              </a:rPr>
              <a:t>May 10, 2010</a:t>
            </a:r>
          </a:p>
          <a:p>
            <a:pPr algn="ctr" eaLnBrk="1" hangingPunct="1"/>
            <a:r>
              <a:rPr lang="en-US" sz="3200" b="1">
                <a:solidFill>
                  <a:srgbClr val="ADCC2B"/>
                </a:solidFill>
                <a:latin typeface="Helvetica" pitchFamily="-108" charset="0"/>
                <a:cs typeface="Helvetica" pitchFamily="-108" charset="0"/>
              </a:rPr>
              <a:t>Counseling Department</a:t>
            </a:r>
          </a:p>
          <a:p>
            <a:pPr algn="ctr" eaLnBrk="1" hangingPunct="1"/>
            <a:r>
              <a:rPr lang="en-US" sz="3200" b="1">
                <a:solidFill>
                  <a:srgbClr val="ADCC2B"/>
                </a:solidFill>
                <a:latin typeface="Helvetica" pitchFamily="-108" charset="0"/>
                <a:cs typeface="Helvetica" pitchFamily="-108" charset="0"/>
              </a:rPr>
              <a:t>Program Review</a:t>
            </a:r>
          </a:p>
        </p:txBody>
      </p:sp>
      <p:sp>
        <p:nvSpPr>
          <p:cNvPr id="10" name="Rectangle 9"/>
          <p:cNvSpPr/>
          <p:nvPr/>
        </p:nvSpPr>
        <p:spPr>
          <a:xfrm>
            <a:off x="-76200" y="6211558"/>
            <a:ext cx="9372600" cy="417842"/>
          </a:xfrm>
          <a:prstGeom prst="rect">
            <a:avLst/>
          </a:prstGeom>
          <a:solidFill>
            <a:srgbClr val="ADCC2B">
              <a:alpha val="70000"/>
            </a:srgbClr>
          </a:solidFill>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pic>
        <p:nvPicPr>
          <p:cNvPr id="11" name="Picture 10"/>
          <p:cNvPicPr>
            <a:picLocks noChangeAspect="1"/>
          </p:cNvPicPr>
          <p:nvPr/>
        </p:nvPicPr>
        <p:blipFill>
          <a:blip r:embed="rId4"/>
          <a:srcRect r="26242"/>
          <a:stretch>
            <a:fillRect/>
          </a:stretch>
        </p:blipFill>
        <p:spPr>
          <a:xfrm>
            <a:off x="5227126" y="4724400"/>
            <a:ext cx="4069274" cy="1735467"/>
          </a:xfrm>
          <a:prstGeom prst="rect">
            <a:avLst/>
          </a:prstGeom>
          <a:effectLst>
            <a:reflection blurRad="6350" stA="50000" endA="300" endPos="55000" dir="5400000" sy="-100000" algn="bl" rotWithShape="0"/>
          </a:effectLst>
        </p:spPr>
      </p:pic>
      <p:sp>
        <p:nvSpPr>
          <p:cNvPr id="2055" name="Title 1"/>
          <p:cNvSpPr txBox="1">
            <a:spLocks/>
          </p:cNvSpPr>
          <p:nvPr/>
        </p:nvSpPr>
        <p:spPr bwMode="auto">
          <a:xfrm>
            <a:off x="-152400" y="5638800"/>
            <a:ext cx="3048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Tree>
  </p:cSld>
  <p:clrMapOvr>
    <a:masterClrMapping/>
  </p:clrMapOvr>
  <p:transition spd="med">
    <p:wipe dir="d"/>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381000" y="201613"/>
            <a:ext cx="7086600"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F58031"/>
                </a:solidFill>
                <a:latin typeface="Helvetica" pitchFamily="-108" charset="0"/>
                <a:cs typeface="Helvetica" pitchFamily="-108" charset="0"/>
              </a:rPr>
              <a:t>Transfer Center</a:t>
            </a:r>
          </a:p>
        </p:txBody>
      </p:sp>
      <p:pic>
        <p:nvPicPr>
          <p:cNvPr id="11267" name="Picture 7" descr="SplashOrange.jpg"/>
          <p:cNvPicPr>
            <a:picLocks noChangeAspect="1"/>
          </p:cNvPicPr>
          <p:nvPr/>
        </p:nvPicPr>
        <p:blipFill>
          <a:blip r:embed="rId2">
            <a:extLst>
              <a:ext uri="{28A0092B-C50C-407E-A947-70E740481C1C}">
                <a14:useLocalDpi xmlns="" xmlns:a14="http://schemas.microsoft.com/office/drawing/2010/main" val="0"/>
              </a:ext>
            </a:extLst>
          </a:blip>
          <a:srcRect r="15746"/>
          <a:stretch>
            <a:fillRect/>
          </a:stretch>
        </p:blipFill>
        <p:spPr bwMode="auto">
          <a:xfrm>
            <a:off x="5473700" y="4572000"/>
            <a:ext cx="3670300" cy="163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11269" name="Picture 9"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70"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
        <p:nvSpPr>
          <p:cNvPr id="8" name="TextBox 7"/>
          <p:cNvSpPr txBox="1"/>
          <p:nvPr/>
        </p:nvSpPr>
        <p:spPr>
          <a:xfrm>
            <a:off x="381000" y="1370013"/>
            <a:ext cx="8458200" cy="5386387"/>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a:latin typeface="Candara" pitchFamily="34" charset="0"/>
                <a:ea typeface="ＭＳ Ｐゴシック" pitchFamily="-108" charset="-128"/>
              </a:rPr>
              <a:t>Assistance with Transfer</a:t>
            </a:r>
          </a:p>
          <a:p>
            <a:pPr marL="342900" indent="-342900" fontAlgn="auto">
              <a:spcBef>
                <a:spcPts val="0"/>
              </a:spcBef>
              <a:spcAft>
                <a:spcPts val="0"/>
              </a:spcAft>
              <a:buFontTx/>
              <a:buAutoNum type="arabicPeriod"/>
              <a:defRPr/>
            </a:pPr>
            <a:r>
              <a:rPr lang="en-US" sz="2500" dirty="0">
                <a:latin typeface="Candara" pitchFamily="34" charset="0"/>
                <a:ea typeface="ＭＳ Ｐゴシック" pitchFamily="-108" charset="-128"/>
              </a:rPr>
              <a:t>Research schools that offer your major</a:t>
            </a:r>
          </a:p>
          <a:p>
            <a:pPr marL="342900" indent="-342900" fontAlgn="auto">
              <a:spcBef>
                <a:spcPts val="0"/>
              </a:spcBef>
              <a:spcAft>
                <a:spcPts val="0"/>
              </a:spcAft>
              <a:buFontTx/>
              <a:buAutoNum type="arabicPeriod"/>
              <a:defRPr/>
            </a:pPr>
            <a:r>
              <a:rPr lang="en-US" sz="2500" dirty="0">
                <a:latin typeface="Candara" pitchFamily="34" charset="0"/>
                <a:ea typeface="ＭＳ Ｐゴシック" pitchFamily="-108" charset="-128"/>
              </a:rPr>
              <a:t>CSU,  UC, Private or Out-of-State University Transfer</a:t>
            </a:r>
          </a:p>
          <a:p>
            <a:pPr marL="457200" indent="-457200" fontAlgn="auto">
              <a:spcBef>
                <a:spcPts val="0"/>
              </a:spcBef>
              <a:spcAft>
                <a:spcPts val="0"/>
              </a:spcAft>
              <a:buFontTx/>
              <a:buAutoNum type="arabicPeriod" startAt="4"/>
              <a:defRPr/>
            </a:pPr>
            <a:r>
              <a:rPr lang="en-US" sz="2500" dirty="0">
                <a:latin typeface="Candara" pitchFamily="34" charset="0"/>
                <a:ea typeface="ＭＳ Ｐゴシック" pitchFamily="-108" charset="-128"/>
              </a:rPr>
              <a:t>College Application Assistance</a:t>
            </a:r>
          </a:p>
          <a:p>
            <a:pPr marL="457200" indent="-457200" fontAlgn="auto">
              <a:spcBef>
                <a:spcPts val="0"/>
              </a:spcBef>
              <a:spcAft>
                <a:spcPts val="0"/>
              </a:spcAft>
              <a:buFontTx/>
              <a:buAutoNum type="arabicPeriod" startAt="4"/>
              <a:defRPr/>
            </a:pPr>
            <a:r>
              <a:rPr lang="en-US" sz="2500" dirty="0">
                <a:latin typeface="Candara" pitchFamily="34" charset="0"/>
                <a:ea typeface="ＭＳ Ｐゴシック" pitchFamily="-108" charset="-128"/>
              </a:rPr>
              <a:t>Eureka Software (career exploration)</a:t>
            </a:r>
          </a:p>
          <a:p>
            <a:pPr marL="457200" indent="-457200" fontAlgn="auto">
              <a:spcBef>
                <a:spcPts val="0"/>
              </a:spcBef>
              <a:spcAft>
                <a:spcPts val="0"/>
              </a:spcAft>
              <a:buFontTx/>
              <a:buAutoNum type="arabicPeriod" startAt="4"/>
              <a:defRPr/>
            </a:pPr>
            <a:r>
              <a:rPr lang="en-US" sz="2500" dirty="0">
                <a:latin typeface="Candara" pitchFamily="34" charset="0"/>
                <a:ea typeface="ＭＳ Ｐゴシック" pitchFamily="-108" charset="-128"/>
              </a:rPr>
              <a:t>Workshops</a:t>
            </a:r>
          </a:p>
          <a:p>
            <a:pPr marL="457200" indent="-457200" fontAlgn="auto">
              <a:spcBef>
                <a:spcPts val="0"/>
              </a:spcBef>
              <a:spcAft>
                <a:spcPts val="0"/>
              </a:spcAft>
              <a:buFontTx/>
              <a:buAutoNum type="arabicPeriod" startAt="4"/>
              <a:defRPr/>
            </a:pPr>
            <a:r>
              <a:rPr lang="en-US" sz="2500" dirty="0">
                <a:latin typeface="Candara" pitchFamily="34" charset="0"/>
                <a:ea typeface="ＭＳ Ｐゴシック" pitchFamily="-108" charset="-128"/>
              </a:rPr>
              <a:t>University Representatives</a:t>
            </a:r>
          </a:p>
          <a:p>
            <a:pPr marL="457200" indent="-457200" fontAlgn="auto">
              <a:spcBef>
                <a:spcPts val="0"/>
              </a:spcBef>
              <a:spcAft>
                <a:spcPts val="0"/>
              </a:spcAft>
              <a:defRPr/>
            </a:pPr>
            <a:r>
              <a:rPr lang="en-US" sz="2500" b="1" i="1" dirty="0">
                <a:solidFill>
                  <a:schemeClr val="accent6">
                    <a:lumMod val="50000"/>
                  </a:schemeClr>
                </a:solidFill>
                <a:latin typeface="Candara" pitchFamily="34" charset="0"/>
                <a:ea typeface="ＭＳ Ｐゴシック" pitchFamily="-108" charset="-128"/>
              </a:rPr>
              <a:t>931 students served in 2008-2009</a:t>
            </a:r>
          </a:p>
          <a:p>
            <a:pPr marL="457200" indent="-457200" fontAlgn="auto">
              <a:spcBef>
                <a:spcPts val="0"/>
              </a:spcBef>
              <a:spcAft>
                <a:spcPts val="0"/>
              </a:spcAft>
              <a:defRPr/>
            </a:pPr>
            <a:r>
              <a:rPr lang="en-US" sz="2500" b="1" i="1" dirty="0">
                <a:solidFill>
                  <a:schemeClr val="accent6">
                    <a:lumMod val="50000"/>
                  </a:schemeClr>
                </a:solidFill>
                <a:latin typeface="Candara" pitchFamily="34" charset="0"/>
                <a:ea typeface="ＭＳ Ｐゴシック" pitchFamily="-108" charset="-128"/>
              </a:rPr>
              <a:t>848 students served in 2009-April 5, 2010</a:t>
            </a:r>
          </a:p>
          <a:p>
            <a:pPr marL="457200" indent="-457200" fontAlgn="auto">
              <a:spcBef>
                <a:spcPts val="0"/>
              </a:spcBef>
              <a:spcAft>
                <a:spcPts val="0"/>
              </a:spcAft>
              <a:defRPr/>
            </a:pPr>
            <a:r>
              <a:rPr lang="en-US" sz="2500" b="1" i="1" dirty="0">
                <a:solidFill>
                  <a:schemeClr val="accent6">
                    <a:lumMod val="50000"/>
                  </a:schemeClr>
                </a:solidFill>
                <a:latin typeface="Candara" pitchFamily="34" charset="0"/>
                <a:ea typeface="ＭＳ Ｐゴシック" pitchFamily="-108" charset="-128"/>
              </a:rPr>
              <a:t>See page 4</a:t>
            </a:r>
          </a:p>
          <a:p>
            <a:pPr marL="342900" indent="-342900" fontAlgn="auto">
              <a:spcBef>
                <a:spcPts val="0"/>
              </a:spcBef>
              <a:spcAft>
                <a:spcPts val="0"/>
              </a:spcAft>
              <a:defRPr/>
            </a:pPr>
            <a:endParaRPr lang="en-US" sz="2200" dirty="0">
              <a:latin typeface="Candara" pitchFamily="34" charset="0"/>
              <a:ea typeface="ＭＳ Ｐゴシック" pitchFamily="-108" charset="-128"/>
            </a:endParaRPr>
          </a:p>
          <a:p>
            <a:pPr marL="342900" indent="-342900" fontAlgn="auto">
              <a:spcBef>
                <a:spcPts val="0"/>
              </a:spcBef>
              <a:spcAft>
                <a:spcPts val="0"/>
              </a:spcAft>
              <a:buFontTx/>
              <a:buAutoNum type="arabicPeriod"/>
              <a:defRPr/>
            </a:pPr>
            <a:endParaRPr lang="en-US" sz="2400" dirty="0">
              <a:latin typeface="+mn-lt"/>
              <a:ea typeface="ＭＳ Ｐゴシック" pitchFamily="-108" charset="-128"/>
            </a:endParaRPr>
          </a:p>
          <a:p>
            <a:pPr marL="342900" indent="-342900" fontAlgn="auto">
              <a:spcBef>
                <a:spcPts val="0"/>
              </a:spcBef>
              <a:spcAft>
                <a:spcPts val="0"/>
              </a:spcAft>
              <a:defRPr/>
            </a:pPr>
            <a:endParaRPr lang="en-US" sz="2400" dirty="0">
              <a:latin typeface="+mn-lt"/>
              <a:ea typeface="ＭＳ Ｐゴシック" pitchFamily="-108" charset="-128"/>
            </a:endParaRPr>
          </a:p>
          <a:p>
            <a:pPr marL="342900" indent="-342900" fontAlgn="auto">
              <a:spcBef>
                <a:spcPts val="0"/>
              </a:spcBef>
              <a:spcAft>
                <a:spcPts val="0"/>
              </a:spcAft>
              <a:defRPr/>
            </a:pPr>
            <a:endParaRPr lang="en-US" sz="2400" dirty="0">
              <a:latin typeface="+mn-lt"/>
              <a:ea typeface="ＭＳ Ｐゴシック" pitchFamily="-108" charset="-128"/>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SplashBlue.jpg"/>
          <p:cNvPicPr>
            <a:picLocks noChangeAspect="1"/>
          </p:cNvPicPr>
          <p:nvPr/>
        </p:nvPicPr>
        <p:blipFill>
          <a:blip r:embed="rId2">
            <a:extLst>
              <a:ext uri="{28A0092B-C50C-407E-A947-70E740481C1C}">
                <a14:useLocalDpi xmlns="" xmlns:a14="http://schemas.microsoft.com/office/drawing/2010/main" val="0"/>
              </a:ext>
            </a:extLst>
          </a:blip>
          <a:srcRect r="15564"/>
          <a:stretch>
            <a:fillRect/>
          </a:stretch>
        </p:blipFill>
        <p:spPr bwMode="auto">
          <a:xfrm>
            <a:off x="5562600" y="4572000"/>
            <a:ext cx="3581400"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Subtitle 2"/>
          <p:cNvSpPr>
            <a:spLocks noGrp="1"/>
          </p:cNvSpPr>
          <p:nvPr>
            <p:ph type="subTitle" idx="1"/>
          </p:nvPr>
        </p:nvSpPr>
        <p:spPr>
          <a:xfrm>
            <a:off x="381000" y="1143000"/>
            <a:ext cx="8229600" cy="4191000"/>
          </a:xfrm>
        </p:spPr>
        <p:txBody>
          <a:bodyPr/>
          <a:lstStyle/>
          <a:p>
            <a:pPr algn="l">
              <a:buFont typeface="Arial" pitchFamily="34" charset="0"/>
              <a:buNone/>
              <a:defRPr/>
            </a:pPr>
            <a:r>
              <a:rPr lang="en-US" sz="1400" b="1" u="sng" dirty="0" smtClean="0">
                <a:solidFill>
                  <a:schemeClr val="tx2">
                    <a:lumMod val="50000"/>
                  </a:schemeClr>
                </a:solidFill>
              </a:rPr>
              <a:t>Counseling 100 – </a:t>
            </a:r>
            <a:r>
              <a:rPr lang="en-US" sz="1400" dirty="0" smtClean="0">
                <a:solidFill>
                  <a:schemeClr val="tx2">
                    <a:lumMod val="50000"/>
                  </a:schemeClr>
                </a:solidFill>
              </a:rPr>
              <a:t>Career/Life Planning (1.0 unit):  This course is designed to introduce students to a career decision making process which includes self-evaluation activities such as identification of personality/temperament, interests, skills, goals and values.  Career search activities are utilized to examine the world of work.  This course is transferable to CSU and is A.A. degree applicable.</a:t>
            </a:r>
          </a:p>
          <a:p>
            <a:pPr>
              <a:buFont typeface="Arial" pitchFamily="34" charset="0"/>
              <a:buNone/>
              <a:defRPr/>
            </a:pPr>
            <a:r>
              <a:rPr lang="en-US" sz="1400" dirty="0" smtClean="0">
                <a:solidFill>
                  <a:schemeClr val="tx2">
                    <a:lumMod val="50000"/>
                  </a:schemeClr>
                </a:solidFill>
              </a:rPr>
              <a:t> </a:t>
            </a:r>
          </a:p>
          <a:p>
            <a:pPr algn="l">
              <a:buFont typeface="Arial" pitchFamily="34" charset="0"/>
              <a:buNone/>
              <a:defRPr/>
            </a:pPr>
            <a:r>
              <a:rPr lang="en-US" sz="1400" b="1" u="sng" dirty="0" smtClean="0">
                <a:solidFill>
                  <a:schemeClr val="tx2">
                    <a:lumMod val="50000"/>
                  </a:schemeClr>
                </a:solidFill>
              </a:rPr>
              <a:t>Counseling 105 </a:t>
            </a:r>
            <a:r>
              <a:rPr lang="en-US" sz="1400" dirty="0" smtClean="0">
                <a:solidFill>
                  <a:schemeClr val="tx2">
                    <a:lumMod val="50000"/>
                  </a:schemeClr>
                </a:solidFill>
              </a:rPr>
              <a:t>– Succeeding in College (3.0 units):  The course offers specially designed curriculum to meet the broad psycho-social needs of our diverse student population.   It provides a gateway to understanding the programs and services offered at Coastline Community College.  Course curriculum addresses the issues of transition to college, educational planning, college success, transfer, career exploration and decision making, student responsibility, and educational goal setting.  Also, it includes information on learning styles and strategies; time management, memory techniques; note-taking; test-taking; and other college success techniques.</a:t>
            </a:r>
          </a:p>
          <a:p>
            <a:pPr>
              <a:buFont typeface="Arial" pitchFamily="34" charset="0"/>
              <a:buNone/>
              <a:defRPr/>
            </a:pPr>
            <a:r>
              <a:rPr lang="en-US" sz="1400" dirty="0" smtClean="0">
                <a:solidFill>
                  <a:schemeClr val="tx2">
                    <a:lumMod val="50000"/>
                  </a:schemeClr>
                </a:solidFill>
              </a:rPr>
              <a:t>Two additional counseling courses are offered less frequently:</a:t>
            </a:r>
          </a:p>
          <a:p>
            <a:pPr marL="342900" indent="-342900" algn="l">
              <a:buFont typeface="Arial" pitchFamily="34" charset="0"/>
              <a:buChar char="•"/>
              <a:defRPr/>
            </a:pPr>
            <a:r>
              <a:rPr lang="en-US" sz="1400" dirty="0" smtClean="0">
                <a:solidFill>
                  <a:schemeClr val="tx2">
                    <a:lumMod val="50000"/>
                  </a:schemeClr>
                </a:solidFill>
              </a:rPr>
              <a:t>COUNS 101	Helping Theories and Intervention Skills (Same as Human Services 101)</a:t>
            </a:r>
          </a:p>
          <a:p>
            <a:pPr marL="342900" indent="-342900" algn="l">
              <a:buFont typeface="Arial" pitchFamily="34" charset="0"/>
              <a:buChar char="•"/>
              <a:defRPr/>
            </a:pPr>
            <a:r>
              <a:rPr lang="en-US" sz="1400" dirty="0" smtClean="0">
                <a:solidFill>
                  <a:schemeClr val="tx2">
                    <a:lumMod val="50000"/>
                  </a:schemeClr>
                </a:solidFill>
              </a:rPr>
              <a:t>COUNS 120	Job Search Strategies</a:t>
            </a:r>
          </a:p>
          <a:p>
            <a:pPr eaLnBrk="1" hangingPunct="1">
              <a:buFont typeface="Arial" pitchFamily="34" charset="0"/>
              <a:buNone/>
              <a:defRPr/>
            </a:pPr>
            <a:endParaRPr lang="en-US" sz="1400" dirty="0" smtClean="0">
              <a:solidFill>
                <a:schemeClr val="tx2">
                  <a:lumMod val="50000"/>
                </a:schemeClr>
              </a:solidFill>
            </a:endParaRPr>
          </a:p>
          <a:p>
            <a:pPr lvl="1" algn="l" eaLnBrk="1" hangingPunct="1">
              <a:buFont typeface="Arial" pitchFamily="34" charset="0"/>
              <a:buNone/>
              <a:defRPr/>
            </a:pPr>
            <a:endParaRPr lang="en-US" sz="1400" i="1" dirty="0" smtClean="0">
              <a:solidFill>
                <a:srgbClr val="8C8E8E"/>
              </a:solidFill>
              <a:latin typeface="Helvetica" pitchFamily="-108" charset="0"/>
              <a:ea typeface="ＭＳ Ｐゴシック" pitchFamily="-108" charset="-128"/>
              <a:cs typeface="Helvetica" pitchFamily="-108" charset="0"/>
            </a:endParaRPr>
          </a:p>
        </p:txBody>
      </p:sp>
      <p:sp>
        <p:nvSpPr>
          <p:cNvPr id="12292" name="Title 1"/>
          <p:cNvSpPr txBox="1">
            <a:spLocks/>
          </p:cNvSpPr>
          <p:nvPr/>
        </p:nvSpPr>
        <p:spPr bwMode="auto">
          <a:xfrm>
            <a:off x="609600" y="201613"/>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0089CC"/>
                </a:solidFill>
                <a:latin typeface="Helvetica" pitchFamily="-108" charset="0"/>
                <a:cs typeface="Helvetica" pitchFamily="-108" charset="0"/>
              </a:rPr>
              <a:t>Counseling Courses</a:t>
            </a:r>
          </a:p>
          <a:p>
            <a:pPr eaLnBrk="1" hangingPunct="1"/>
            <a:endParaRPr lang="en-US" sz="3600" b="1">
              <a:solidFill>
                <a:srgbClr val="0089CC"/>
              </a:solidFill>
              <a:latin typeface="Helvetica" pitchFamily="-108" charset="0"/>
              <a:cs typeface="Helvetica" pitchFamily="-108" charset="0"/>
            </a:endParaRPr>
          </a:p>
        </p:txBody>
      </p:sp>
      <p:sp>
        <p:nvSpPr>
          <p:cNvPr id="8" name="Rectangle 7"/>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12294" name="Picture 8"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5"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SplashGreen.jpg"/>
          <p:cNvPicPr>
            <a:picLocks noChangeAspect="1"/>
          </p:cNvPicPr>
          <p:nvPr/>
        </p:nvPicPr>
        <p:blipFill>
          <a:blip r:embed="rId2">
            <a:extLst>
              <a:ext uri="{28A0092B-C50C-407E-A947-70E740481C1C}">
                <a14:useLocalDpi xmlns="" xmlns:a14="http://schemas.microsoft.com/office/drawing/2010/main" val="0"/>
              </a:ext>
            </a:extLst>
          </a:blip>
          <a:srcRect r="15788"/>
          <a:stretch>
            <a:fillRect/>
          </a:stretch>
        </p:blipFill>
        <p:spPr bwMode="auto">
          <a:xfrm>
            <a:off x="5486400" y="4572000"/>
            <a:ext cx="3657600" cy="163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8" name="Subtitle 2"/>
          <p:cNvSpPr>
            <a:spLocks noGrp="1"/>
          </p:cNvSpPr>
          <p:nvPr>
            <p:ph type="subTitle" idx="1"/>
          </p:nvPr>
        </p:nvSpPr>
        <p:spPr>
          <a:xfrm>
            <a:off x="381000" y="1671638"/>
            <a:ext cx="8534400" cy="3509962"/>
          </a:xfrm>
        </p:spPr>
        <p:txBody>
          <a:bodyPr/>
          <a:lstStyle/>
          <a:p>
            <a:pPr algn="l" eaLnBrk="1" hangingPunct="1">
              <a:buFont typeface="Arial" pitchFamily="34" charset="0"/>
              <a:buNone/>
              <a:defRPr/>
            </a:pPr>
            <a:r>
              <a:rPr lang="en-US" sz="2500" b="1" i="1" dirty="0" smtClean="0">
                <a:solidFill>
                  <a:schemeClr val="accent3">
                    <a:lumMod val="50000"/>
                  </a:schemeClr>
                </a:solidFill>
                <a:latin typeface="+mj-lt"/>
                <a:ea typeface="ＭＳ Ｐゴシック" pitchFamily="-108" charset="-128"/>
                <a:cs typeface="Helvetica" pitchFamily="-108" charset="0"/>
              </a:rPr>
              <a:t> </a:t>
            </a:r>
            <a:r>
              <a:rPr lang="en-US" sz="1400" b="1" dirty="0" smtClean="0">
                <a:solidFill>
                  <a:schemeClr val="accent3">
                    <a:lumMod val="50000"/>
                  </a:schemeClr>
                </a:solidFill>
              </a:rPr>
              <a:t>The Counseling Department Chair will work with the Articulation Office to prepare the COUNS 100 and COUNS 120 course outline and student learning outcomes for course submission to the Curriculum Committee in fall 2010.  </a:t>
            </a:r>
          </a:p>
          <a:p>
            <a:pPr algn="l" eaLnBrk="1" hangingPunct="1">
              <a:buFont typeface="Arial" pitchFamily="34" charset="0"/>
              <a:buNone/>
              <a:defRPr/>
            </a:pPr>
            <a:endParaRPr lang="en-US" sz="1400" b="1" dirty="0" smtClean="0">
              <a:solidFill>
                <a:schemeClr val="accent3">
                  <a:lumMod val="50000"/>
                </a:schemeClr>
              </a:solidFill>
            </a:endParaRPr>
          </a:p>
          <a:p>
            <a:pPr marL="342900" indent="-342900" algn="l">
              <a:buFont typeface="+mj-lt"/>
              <a:buAutoNum type="arabicPeriod"/>
              <a:defRPr/>
            </a:pPr>
            <a:r>
              <a:rPr lang="en-US" sz="1400" b="1" dirty="0" smtClean="0">
                <a:solidFill>
                  <a:schemeClr val="accent3">
                    <a:lumMod val="50000"/>
                  </a:schemeClr>
                </a:solidFill>
              </a:rPr>
              <a:t>Increase training opportunities for part-time and fulltime faculty. An annual training schedule should be developed, implemented, and maintained as a departmental priority.</a:t>
            </a:r>
          </a:p>
          <a:p>
            <a:pPr marL="342900" indent="-342900" algn="l">
              <a:buFont typeface="+mj-lt"/>
              <a:buAutoNum type="arabicPeriod"/>
              <a:defRPr/>
            </a:pPr>
            <a:r>
              <a:rPr lang="en-US" sz="1400" b="1" dirty="0" smtClean="0">
                <a:solidFill>
                  <a:schemeClr val="accent3">
                    <a:lumMod val="50000"/>
                  </a:schemeClr>
                </a:solidFill>
              </a:rPr>
              <a:t>Provide reassigned time or compensation to a full-time counselor for coordinating/leading the instructional program by helping to implement the recommendations.</a:t>
            </a:r>
          </a:p>
          <a:p>
            <a:pPr marL="342900" indent="-342900" algn="l">
              <a:buFont typeface="+mj-lt"/>
              <a:buAutoNum type="arabicPeriod"/>
              <a:defRPr/>
            </a:pPr>
            <a:r>
              <a:rPr lang="en-US" sz="1400" b="1" dirty="0" smtClean="0">
                <a:solidFill>
                  <a:schemeClr val="accent3">
                    <a:lumMod val="50000"/>
                  </a:schemeClr>
                </a:solidFill>
              </a:rPr>
              <a:t>Include part-time counseling instructors to participate in curriculum and program development</a:t>
            </a:r>
          </a:p>
          <a:p>
            <a:pPr marL="342900" indent="-342900" algn="l">
              <a:buFont typeface="+mj-lt"/>
              <a:buAutoNum type="arabicPeriod"/>
              <a:defRPr/>
            </a:pPr>
            <a:r>
              <a:rPr lang="en-US" sz="1400" b="1" dirty="0" smtClean="0">
                <a:solidFill>
                  <a:schemeClr val="accent3">
                    <a:lumMod val="50000"/>
                  </a:schemeClr>
                </a:solidFill>
              </a:rPr>
              <a:t>Implement mandatory part-time instructors to attend counseling instruction meeting beginning of each semester to acquire updated student services information and knowledge of course-level outcomes in order to disseminate accurate information to the students.</a:t>
            </a:r>
          </a:p>
          <a:p>
            <a:pPr marL="342900" indent="-342900" algn="l">
              <a:buFont typeface="+mj-lt"/>
              <a:buAutoNum type="arabicPeriod"/>
              <a:defRPr/>
            </a:pPr>
            <a:r>
              <a:rPr lang="en-US" sz="1400" b="1" dirty="0" smtClean="0">
                <a:solidFill>
                  <a:schemeClr val="accent3">
                    <a:lumMod val="50000"/>
                  </a:schemeClr>
                </a:solidFill>
              </a:rPr>
              <a:t>Develop more online and hybrid courses to include  COUNS 100 &amp; COUNS 120 </a:t>
            </a:r>
          </a:p>
          <a:p>
            <a:pPr algn="l" eaLnBrk="1" hangingPunct="1">
              <a:buFont typeface="Arial" pitchFamily="34" charset="0"/>
              <a:buNone/>
              <a:defRPr/>
            </a:pPr>
            <a:endParaRPr lang="en-US" sz="1400" b="1" i="1" dirty="0" smtClean="0">
              <a:solidFill>
                <a:schemeClr val="accent3">
                  <a:lumMod val="50000"/>
                </a:schemeClr>
              </a:solidFill>
              <a:latin typeface="+mj-lt"/>
              <a:ea typeface="ＭＳ Ｐゴシック" pitchFamily="-108" charset="-128"/>
              <a:cs typeface="Helvetica" pitchFamily="-108" charset="0"/>
            </a:endParaRPr>
          </a:p>
        </p:txBody>
      </p:sp>
      <p:sp>
        <p:nvSpPr>
          <p:cNvPr id="13316" name="Title 1"/>
          <p:cNvSpPr txBox="1">
            <a:spLocks/>
          </p:cNvSpPr>
          <p:nvPr/>
        </p:nvSpPr>
        <p:spPr bwMode="auto">
          <a:xfrm>
            <a:off x="381000" y="201613"/>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ADCC2B"/>
                </a:solidFill>
                <a:latin typeface="Helvetica" pitchFamily="-108" charset="0"/>
                <a:cs typeface="Helvetica" pitchFamily="-108" charset="0"/>
              </a:rPr>
              <a:t>Counseling 105 </a:t>
            </a:r>
            <a:r>
              <a:rPr lang="en-US" sz="3000" b="1">
                <a:solidFill>
                  <a:srgbClr val="ADCC2B"/>
                </a:solidFill>
                <a:latin typeface="Helvetica" pitchFamily="-108" charset="0"/>
                <a:cs typeface="Helvetica" pitchFamily="-108" charset="0"/>
              </a:rPr>
              <a:t>(recommendations)</a:t>
            </a:r>
          </a:p>
        </p:txBody>
      </p:sp>
      <p:sp>
        <p:nvSpPr>
          <p:cNvPr id="12" name="Rectangle 11"/>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13318" name="Picture 12"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9"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a:off x="990600" y="1671638"/>
            <a:ext cx="7620000" cy="2765425"/>
          </a:xfrm>
        </p:spPr>
        <p:txBody>
          <a:bodyPr/>
          <a:lstStyle/>
          <a:p>
            <a:pPr marL="342900" indent="-342900" algn="l" eaLnBrk="1" hangingPunct="1">
              <a:buFont typeface="Calibri" pitchFamily="34" charset="0"/>
              <a:buAutoNum type="arabicPeriod"/>
            </a:pPr>
            <a:r>
              <a:rPr lang="en-US" sz="1800" b="1" i="1" smtClean="0">
                <a:solidFill>
                  <a:schemeClr val="tx1"/>
                </a:solidFill>
                <a:latin typeface="Helvetica" pitchFamily="-108" charset="0"/>
                <a:ea typeface="ＭＳ Ｐゴシック" pitchFamily="34" charset="-128"/>
                <a:cs typeface="Helvetica" pitchFamily="-108" charset="0"/>
              </a:rPr>
              <a:t>Implement Online Advising</a:t>
            </a:r>
          </a:p>
          <a:p>
            <a:pPr marL="800100" lvl="1" indent="-342900" algn="l" eaLnBrk="1" hangingPunct="1">
              <a:buFont typeface="Arial" charset="0"/>
              <a:buChar char="•"/>
            </a:pPr>
            <a:r>
              <a:rPr lang="en-US" sz="1400" b="1" i="1" smtClean="0">
                <a:solidFill>
                  <a:schemeClr val="tx1"/>
                </a:solidFill>
                <a:latin typeface="Helvetica" pitchFamily="-108" charset="0"/>
                <a:ea typeface="ＭＳ Ｐゴシック" pitchFamily="34" charset="-128"/>
                <a:cs typeface="Helvetica" pitchFamily="-108" charset="0"/>
              </a:rPr>
              <a:t>eChat, eAdvise, eSARS</a:t>
            </a:r>
          </a:p>
          <a:p>
            <a:pPr marL="800100" lvl="1" indent="-342900" algn="l" eaLnBrk="1" hangingPunct="1">
              <a:buFont typeface="Arial" charset="0"/>
              <a:buChar char="•"/>
            </a:pPr>
            <a:r>
              <a:rPr lang="en-US" sz="1400" b="1" i="1" smtClean="0">
                <a:solidFill>
                  <a:schemeClr val="tx1"/>
                </a:solidFill>
                <a:latin typeface="Helvetica" pitchFamily="-108" charset="0"/>
                <a:ea typeface="ＭＳ Ｐゴシック" pitchFamily="34" charset="-128"/>
                <a:cs typeface="Helvetica" pitchFamily="-108" charset="0"/>
                <a:hlinkClick r:id="rId2"/>
              </a:rPr>
              <a:t>http://www.coastline.edu/departments/counseling/page.cfm?LinkID=355</a:t>
            </a:r>
            <a:r>
              <a:rPr lang="en-US" sz="1400" b="1" i="1" smtClean="0">
                <a:solidFill>
                  <a:schemeClr val="tx1"/>
                </a:solidFill>
                <a:latin typeface="Helvetica" pitchFamily="-108" charset="0"/>
                <a:ea typeface="ＭＳ Ｐゴシック" pitchFamily="34" charset="-128"/>
                <a:cs typeface="Helvetica" pitchFamily="-108" charset="0"/>
              </a:rPr>
              <a:t> </a:t>
            </a:r>
          </a:p>
          <a:p>
            <a:pPr marL="342900" indent="-342900" algn="l" eaLnBrk="1" hangingPunct="1">
              <a:buFont typeface="Calibri" pitchFamily="34" charset="0"/>
              <a:buAutoNum type="arabicPeriod"/>
            </a:pPr>
            <a:r>
              <a:rPr lang="en-US" sz="1800" b="1" i="1" smtClean="0">
                <a:solidFill>
                  <a:schemeClr val="tx1"/>
                </a:solidFill>
                <a:latin typeface="Helvetica" pitchFamily="-108" charset="0"/>
                <a:ea typeface="ＭＳ Ｐゴシック" pitchFamily="34" charset="-128"/>
                <a:cs typeface="Helvetica" pitchFamily="-108" charset="0"/>
              </a:rPr>
              <a:t>Provide Counseling Services @ Costa Mesa Center</a:t>
            </a:r>
          </a:p>
          <a:p>
            <a:pPr marL="342900" indent="-342900" algn="l" eaLnBrk="1" hangingPunct="1">
              <a:buFont typeface="Calibri" pitchFamily="34" charset="0"/>
              <a:buAutoNum type="arabicPeriod"/>
            </a:pPr>
            <a:r>
              <a:rPr lang="en-US" sz="1800" b="1" i="1" smtClean="0">
                <a:solidFill>
                  <a:schemeClr val="tx1"/>
                </a:solidFill>
                <a:latin typeface="Helvetica" pitchFamily="-108" charset="0"/>
                <a:ea typeface="ＭＳ Ｐゴシック" pitchFamily="34" charset="-128"/>
                <a:cs typeface="Helvetica" pitchFamily="-108" charset="0"/>
              </a:rPr>
              <a:t>Coordinate Crisis Intervention Plan</a:t>
            </a:r>
          </a:p>
          <a:p>
            <a:pPr marL="342900" indent="-342900" algn="l" eaLnBrk="1" hangingPunct="1">
              <a:buFont typeface="Calibri" pitchFamily="34" charset="0"/>
              <a:buAutoNum type="arabicPeriod"/>
            </a:pPr>
            <a:r>
              <a:rPr lang="en-US" sz="1800" b="1" i="1" smtClean="0">
                <a:solidFill>
                  <a:schemeClr val="tx1"/>
                </a:solidFill>
                <a:latin typeface="Helvetica" pitchFamily="-108" charset="0"/>
                <a:ea typeface="ＭＳ Ｐゴシック" pitchFamily="34" charset="-128"/>
                <a:cs typeface="Helvetica" pitchFamily="-108" charset="0"/>
              </a:rPr>
              <a:t>Liaison with Instructional Departments</a:t>
            </a:r>
          </a:p>
        </p:txBody>
      </p:sp>
      <p:sp>
        <p:nvSpPr>
          <p:cNvPr id="14339" name="Title 1"/>
          <p:cNvSpPr txBox="1">
            <a:spLocks/>
          </p:cNvSpPr>
          <p:nvPr/>
        </p:nvSpPr>
        <p:spPr bwMode="auto">
          <a:xfrm>
            <a:off x="381000" y="201613"/>
            <a:ext cx="8229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000" b="1">
                <a:solidFill>
                  <a:srgbClr val="F58031"/>
                </a:solidFill>
                <a:latin typeface="Helvetica" pitchFamily="-108" charset="0"/>
                <a:cs typeface="Helvetica" pitchFamily="-108" charset="0"/>
              </a:rPr>
              <a:t>2005 Program Review Recommendations</a:t>
            </a:r>
          </a:p>
        </p:txBody>
      </p:sp>
      <p:pic>
        <p:nvPicPr>
          <p:cNvPr id="14340" name="Picture 7" descr="SplashOrange.jpg"/>
          <p:cNvPicPr>
            <a:picLocks noChangeAspect="1"/>
          </p:cNvPicPr>
          <p:nvPr/>
        </p:nvPicPr>
        <p:blipFill>
          <a:blip r:embed="rId3">
            <a:extLst>
              <a:ext uri="{28A0092B-C50C-407E-A947-70E740481C1C}">
                <a14:useLocalDpi xmlns="" xmlns:a14="http://schemas.microsoft.com/office/drawing/2010/main" val="0"/>
              </a:ext>
            </a:extLst>
          </a:blip>
          <a:srcRect r="15746"/>
          <a:stretch>
            <a:fillRect/>
          </a:stretch>
        </p:blipFill>
        <p:spPr bwMode="auto">
          <a:xfrm>
            <a:off x="5473700" y="4572000"/>
            <a:ext cx="3670300" cy="163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14342" name="Picture 9" descr="LogoOnBlack.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3"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SplashBlue.jpg"/>
          <p:cNvPicPr>
            <a:picLocks noChangeAspect="1"/>
          </p:cNvPicPr>
          <p:nvPr/>
        </p:nvPicPr>
        <p:blipFill>
          <a:blip r:embed="rId3">
            <a:extLst>
              <a:ext uri="{28A0092B-C50C-407E-A947-70E740481C1C}">
                <a14:useLocalDpi xmlns="" xmlns:a14="http://schemas.microsoft.com/office/drawing/2010/main" val="0"/>
              </a:ext>
            </a:extLst>
          </a:blip>
          <a:srcRect r="15564"/>
          <a:stretch>
            <a:fillRect/>
          </a:stretch>
        </p:blipFill>
        <p:spPr bwMode="auto">
          <a:xfrm>
            <a:off x="5562600" y="4572000"/>
            <a:ext cx="3581400"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ＭＳ Ｐゴシック" pitchFamily="-108" charset="-128"/>
              <a:cs typeface="ＭＳ Ｐゴシック" pitchFamily="-108" charset="-128"/>
            </a:endParaRPr>
          </a:p>
        </p:txBody>
      </p:sp>
      <p:pic>
        <p:nvPicPr>
          <p:cNvPr id="15364" name="Picture 8" descr="LogoOnBlack.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5"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
        <p:nvSpPr>
          <p:cNvPr id="15366" name="Title 1"/>
          <p:cNvSpPr txBox="1">
            <a:spLocks/>
          </p:cNvSpPr>
          <p:nvPr/>
        </p:nvSpPr>
        <p:spPr bwMode="auto">
          <a:xfrm>
            <a:off x="381000" y="201613"/>
            <a:ext cx="8229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000" b="1">
                <a:solidFill>
                  <a:srgbClr val="F58031"/>
                </a:solidFill>
                <a:latin typeface="Helvetica" pitchFamily="-108" charset="0"/>
                <a:cs typeface="Helvetica" pitchFamily="-108" charset="0"/>
              </a:rPr>
              <a:t>Enrollment Population</a:t>
            </a:r>
          </a:p>
        </p:txBody>
      </p:sp>
      <p:graphicFrame>
        <p:nvGraphicFramePr>
          <p:cNvPr id="11" name="Table 10"/>
          <p:cNvGraphicFramePr>
            <a:graphicFrameLocks noGrp="1"/>
          </p:cNvGraphicFramePr>
          <p:nvPr/>
        </p:nvGraphicFramePr>
        <p:xfrm>
          <a:off x="685800" y="1371600"/>
          <a:ext cx="5257800" cy="3886197"/>
        </p:xfrm>
        <a:graphic>
          <a:graphicData uri="http://schemas.openxmlformats.org/drawingml/2006/table">
            <a:tbl>
              <a:tblPr/>
              <a:tblGrid>
                <a:gridCol w="2540918"/>
                <a:gridCol w="998771"/>
                <a:gridCol w="1718111"/>
              </a:tblGrid>
              <a:tr h="229275">
                <a:tc gridSpan="3">
                  <a:txBody>
                    <a:bodyPr/>
                    <a:lstStyle/>
                    <a:p>
                      <a:pPr marL="0" marR="0">
                        <a:lnSpc>
                          <a:spcPct val="115000"/>
                        </a:lnSpc>
                        <a:spcBef>
                          <a:spcPts val="0"/>
                        </a:spcBef>
                        <a:spcAft>
                          <a:spcPts val="0"/>
                        </a:spcAft>
                      </a:pPr>
                      <a:r>
                        <a:rPr lang="en-US" sz="1000" b="1">
                          <a:solidFill>
                            <a:srgbClr val="000000"/>
                          </a:solidFill>
                          <a:latin typeface="Calibri"/>
                          <a:ea typeface="Times New Roman"/>
                          <a:cs typeface="Times New Roman"/>
                        </a:rPr>
                        <a:t>Counseling 105 Student’s  Comparison Table - Languages &amp; Highest Level of Education</a:t>
                      </a:r>
                      <a:endParaRPr lang="en-US" sz="1200">
                        <a:latin typeface="Calibri"/>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E6EFAB"/>
                    </a:solidFill>
                  </a:tcPr>
                </a:tc>
                <a:tc hMerge="1">
                  <a:txBody>
                    <a:bodyPr/>
                    <a:lstStyle/>
                    <a:p>
                      <a:endParaRPr lang="en-US"/>
                    </a:p>
                  </a:txBody>
                  <a:tcPr/>
                </a:tc>
                <a:tc hMerge="1">
                  <a:txBody>
                    <a:bodyPr/>
                    <a:lstStyle/>
                    <a:p>
                      <a:endParaRPr lang="en-US"/>
                    </a:p>
                  </a:txBody>
                  <a:tcPr/>
                </a:tc>
              </a:tr>
              <a:tr h="252202">
                <a:tc>
                  <a:txBody>
                    <a:bodyPr/>
                    <a:lstStyle/>
                    <a:p>
                      <a:pPr>
                        <a:lnSpc>
                          <a:spcPct val="115000"/>
                        </a:lnSpc>
                      </a:pPr>
                      <a:endParaRPr lang="en-US" sz="1100">
                        <a:latin typeface="Calibri"/>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n-US" sz="1100">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100">
                        <a:latin typeface="Calibri"/>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tr>
              <a:tr h="515868">
                <a:tc>
                  <a:txBody>
                    <a:bodyPr/>
                    <a:lstStyle/>
                    <a:p>
                      <a:pPr marL="0" marR="0">
                        <a:lnSpc>
                          <a:spcPct val="115000"/>
                        </a:lnSpc>
                        <a:spcBef>
                          <a:spcPts val="0"/>
                        </a:spcBef>
                        <a:spcAft>
                          <a:spcPts val="0"/>
                        </a:spcAft>
                      </a:pPr>
                      <a:endParaRPr lang="en-US" sz="1200">
                        <a:latin typeface="Calibri"/>
                        <a:ea typeface="Times New Roman"/>
                        <a:cs typeface="Times New Roman"/>
                      </a:endParaRPr>
                    </a:p>
                    <a:p>
                      <a:pPr>
                        <a:lnSpc>
                          <a:spcPct val="115000"/>
                        </a:lnSpc>
                      </a:pPr>
                      <a:r>
                        <a:rPr lang="en-US" sz="1100" b="1" i="1">
                          <a:solidFill>
                            <a:srgbClr val="000000"/>
                          </a:solidFill>
                          <a:latin typeface="Calibri"/>
                          <a:ea typeface="Times New Roman"/>
                          <a:cs typeface="Times New Roman"/>
                        </a:rPr>
                        <a:t>Primary Language</a:t>
                      </a:r>
                      <a:r>
                        <a:rPr lang="en-US" sz="1100">
                          <a:latin typeface="Calibri"/>
                          <a:cs typeface="Times New Roman"/>
                        </a:rPr>
                        <a:t> </a:t>
                      </a: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Incarcerated</a:t>
                      </a:r>
                      <a:endParaRPr lang="en-US" sz="12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Online/Others</a:t>
                      </a:r>
                      <a:endParaRPr lang="en-US" sz="1200">
                        <a:latin typeface="Calibri"/>
                        <a:ea typeface="Times New Roman"/>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tr>
              <a:tr h="263665">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English </a:t>
                      </a:r>
                      <a:endParaRPr lang="en-US" sz="1200">
                        <a:latin typeface="Calibri"/>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94.46%</a:t>
                      </a:r>
                      <a:endParaRPr lang="en-US" sz="12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100%</a:t>
                      </a:r>
                      <a:endParaRPr lang="en-US" sz="1200">
                        <a:latin typeface="Calibri"/>
                        <a:ea typeface="Times New Roman"/>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tr>
              <a:tr h="263665">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Spanish </a:t>
                      </a:r>
                      <a:endParaRPr lang="en-US" sz="1200">
                        <a:latin typeface="Calibri"/>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7.12%</a:t>
                      </a:r>
                      <a:endParaRPr lang="en-US" sz="12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0</a:t>
                      </a:r>
                      <a:endParaRPr lang="en-US" sz="1200">
                        <a:latin typeface="Calibri"/>
                        <a:ea typeface="Times New Roman"/>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tr>
              <a:tr h="263665">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Vietnamese</a:t>
                      </a:r>
                      <a:endParaRPr lang="en-US" sz="1200">
                        <a:latin typeface="Calibri"/>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0.71%</a:t>
                      </a:r>
                      <a:endParaRPr lang="en-US" sz="12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0</a:t>
                      </a:r>
                      <a:endParaRPr lang="en-US" sz="1200">
                        <a:latin typeface="Calibri"/>
                        <a:ea typeface="Times New Roman"/>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tr>
              <a:tr h="263665">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Other </a:t>
                      </a:r>
                      <a:endParaRPr lang="en-US" sz="1200">
                        <a:latin typeface="Calibri"/>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0.71%</a:t>
                      </a:r>
                      <a:endParaRPr lang="en-US" sz="120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0</a:t>
                      </a:r>
                      <a:endParaRPr lang="en-US" sz="1200">
                        <a:latin typeface="Calibri"/>
                        <a:ea typeface="Times New Roman"/>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63665">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Times New Roman"/>
                        </a:rPr>
                        <a:t>Total Respondents:</a:t>
                      </a:r>
                      <a:endParaRPr lang="en-US" sz="1200">
                        <a:latin typeface="Calibri"/>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281</a:t>
                      </a:r>
                      <a:endParaRPr lang="en-US" sz="120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27</a:t>
                      </a:r>
                      <a:endParaRPr lang="en-US" sz="1200">
                        <a:latin typeface="Calibri"/>
                        <a:ea typeface="Times New Roman"/>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2202">
                <a:tc>
                  <a:txBody>
                    <a:bodyPr/>
                    <a:lstStyle/>
                    <a:p>
                      <a:pPr>
                        <a:lnSpc>
                          <a:spcPct val="115000"/>
                        </a:lnSpc>
                      </a:pPr>
                      <a:endParaRPr lang="en-US" sz="1100">
                        <a:latin typeface="Calibri"/>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n-US" sz="1100">
                        <a:latin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1100">
                        <a:latin typeface="Calibri"/>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tr>
              <a:tr h="263665">
                <a:tc>
                  <a:txBody>
                    <a:bodyPr/>
                    <a:lstStyle/>
                    <a:p>
                      <a:pPr marL="0" marR="0">
                        <a:lnSpc>
                          <a:spcPct val="115000"/>
                        </a:lnSpc>
                        <a:spcBef>
                          <a:spcPts val="0"/>
                        </a:spcBef>
                        <a:spcAft>
                          <a:spcPts val="0"/>
                        </a:spcAft>
                      </a:pPr>
                      <a:r>
                        <a:rPr lang="en-US" sz="1200" b="1" i="1">
                          <a:solidFill>
                            <a:srgbClr val="000000"/>
                          </a:solidFill>
                          <a:latin typeface="Calibri"/>
                          <a:ea typeface="Times New Roman"/>
                          <a:cs typeface="Times New Roman"/>
                        </a:rPr>
                        <a:t>Highest Level of Education</a:t>
                      </a:r>
                      <a:endParaRPr lang="en-US" sz="1200">
                        <a:latin typeface="Calibri"/>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Incarcerated</a:t>
                      </a:r>
                      <a:endParaRPr lang="en-US" sz="12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Online/Others</a:t>
                      </a:r>
                      <a:endParaRPr lang="en-US" sz="1200">
                        <a:latin typeface="Calibri"/>
                        <a:ea typeface="Times New Roman"/>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tr>
              <a:tr h="263665">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Less than high school completion</a:t>
                      </a:r>
                      <a:endParaRPr lang="en-US" sz="1200">
                        <a:latin typeface="Calibri"/>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1.73%</a:t>
                      </a:r>
                      <a:endParaRPr lang="en-US" sz="12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0</a:t>
                      </a:r>
                      <a:endParaRPr lang="en-US" sz="1200">
                        <a:latin typeface="Calibri"/>
                        <a:ea typeface="Times New Roman"/>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tr>
              <a:tr h="263665">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High school diploma (or GED)</a:t>
                      </a:r>
                      <a:endParaRPr lang="en-US" sz="1200">
                        <a:latin typeface="Calibri"/>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95.5%</a:t>
                      </a:r>
                      <a:endParaRPr lang="en-US" sz="120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79.3%</a:t>
                      </a:r>
                      <a:endParaRPr lang="en-US" sz="1200">
                        <a:latin typeface="Calibri"/>
                        <a:ea typeface="Times New Roman"/>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a:noFill/>
                    </a:lnT>
                    <a:lnB>
                      <a:noFill/>
                    </a:lnB>
                  </a:tcPr>
                </a:tc>
              </a:tr>
              <a:tr h="263665">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Associate of Arts degree</a:t>
                      </a:r>
                      <a:endParaRPr lang="en-US" sz="1200">
                        <a:latin typeface="Calibri"/>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2.77%</a:t>
                      </a:r>
                      <a:endParaRPr lang="en-US" sz="120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20.7%</a:t>
                      </a:r>
                      <a:endParaRPr lang="en-US" sz="1200">
                        <a:latin typeface="Calibri"/>
                        <a:ea typeface="Times New Roman"/>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63665">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Times New Roman"/>
                        </a:rPr>
                        <a:t>Total Respondents:</a:t>
                      </a:r>
                      <a:endParaRPr lang="en-US" sz="1200">
                        <a:latin typeface="Calibri"/>
                        <a:ea typeface="Times New Roman"/>
                        <a:cs typeface="Times New Roman"/>
                      </a:endParaRPr>
                    </a:p>
                  </a:txBody>
                  <a:tcPr marL="68580" marR="68580" marT="0" marB="0" anchor="b">
                    <a:lnL w="19050" cap="flat" cmpd="dbl"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289</a:t>
                      </a:r>
                      <a:endParaRPr lang="en-US" sz="120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Times New Roman"/>
                        </a:rPr>
                        <a:t>29</a:t>
                      </a:r>
                      <a:endParaRPr lang="en-US" sz="1200" dirty="0">
                        <a:latin typeface="Calibri"/>
                        <a:ea typeface="Times New Roman"/>
                        <a:cs typeface="Times New Roman"/>
                      </a:endParaRPr>
                    </a:p>
                  </a:txBody>
                  <a:tcPr marL="68580" marR="68580" marT="0" marB="0" anchor="b">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15414" name="TextBox 11" hidden="1"/>
          <p:cNvSpPr txBox="1">
            <a:spLocks noChangeArrowheads="1"/>
          </p:cNvSpPr>
          <p:nvPr/>
        </p:nvSpPr>
        <p:spPr bwMode="auto">
          <a:xfrm>
            <a:off x="5943600" y="2971800"/>
            <a:ext cx="19161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t>Inserted page 21</a:t>
            </a:r>
          </a:p>
        </p:txBody>
      </p:sp>
    </p:spTree>
  </p:cSld>
  <p:clrMapOvr>
    <a:masterClrMapping/>
  </p:clrMapOvr>
  <p:transition spd="med">
    <p:fade/>
    <p:sndAc>
      <p:stSnd>
        <p:snd r:embed="rId2" name="applause.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SplashBlue.jpg"/>
          <p:cNvPicPr>
            <a:picLocks noChangeAspect="1"/>
          </p:cNvPicPr>
          <p:nvPr/>
        </p:nvPicPr>
        <p:blipFill>
          <a:blip r:embed="rId3">
            <a:extLst>
              <a:ext uri="{28A0092B-C50C-407E-A947-70E740481C1C}">
                <a14:useLocalDpi xmlns="" xmlns:a14="http://schemas.microsoft.com/office/drawing/2010/main" val="0"/>
              </a:ext>
            </a:extLst>
          </a:blip>
          <a:srcRect r="15564"/>
          <a:stretch>
            <a:fillRect/>
          </a:stretch>
        </p:blipFill>
        <p:spPr bwMode="auto">
          <a:xfrm>
            <a:off x="5562600" y="4572000"/>
            <a:ext cx="3581400"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ＭＳ Ｐゴシック" pitchFamily="-108" charset="-128"/>
              <a:cs typeface="ＭＳ Ｐゴシック" pitchFamily="-108" charset="-128"/>
            </a:endParaRPr>
          </a:p>
        </p:txBody>
      </p:sp>
      <p:pic>
        <p:nvPicPr>
          <p:cNvPr id="16388" name="Picture 8" descr="LogoOnBlack.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9"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
        <p:nvSpPr>
          <p:cNvPr id="16390" name="Title 1"/>
          <p:cNvSpPr txBox="1">
            <a:spLocks/>
          </p:cNvSpPr>
          <p:nvPr/>
        </p:nvSpPr>
        <p:spPr bwMode="auto">
          <a:xfrm>
            <a:off x="381000" y="201613"/>
            <a:ext cx="8229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000" b="1">
                <a:solidFill>
                  <a:srgbClr val="F58031"/>
                </a:solidFill>
                <a:latin typeface="Helvetica" pitchFamily="-108" charset="0"/>
                <a:cs typeface="Helvetica" pitchFamily="-108" charset="0"/>
              </a:rPr>
              <a:t>Enrollment Population</a:t>
            </a:r>
          </a:p>
        </p:txBody>
      </p:sp>
      <p:graphicFrame>
        <p:nvGraphicFramePr>
          <p:cNvPr id="10" name="Chart 9"/>
          <p:cNvGraphicFramePr/>
          <p:nvPr/>
        </p:nvGraphicFramePr>
        <p:xfrm>
          <a:off x="1295400" y="1669494"/>
          <a:ext cx="6605507" cy="3283506"/>
        </p:xfrm>
        <a:graphic>
          <a:graphicData uri="http://schemas.openxmlformats.org/drawingml/2006/chart">
            <c:chart xmlns:c="http://schemas.openxmlformats.org/drawingml/2006/chart" xmlns:r="http://schemas.openxmlformats.org/officeDocument/2006/relationships" r:id="rId5"/>
          </a:graphicData>
        </a:graphic>
      </p:graphicFrame>
      <p:sp>
        <p:nvSpPr>
          <p:cNvPr id="16392" name="TextBox 11"/>
          <p:cNvSpPr txBox="1">
            <a:spLocks noChangeArrowheads="1"/>
          </p:cNvSpPr>
          <p:nvPr/>
        </p:nvSpPr>
        <p:spPr bwMode="auto">
          <a:xfrm>
            <a:off x="3048000" y="5181600"/>
            <a:ext cx="19161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Inserted page 21</a:t>
            </a:r>
          </a:p>
        </p:txBody>
      </p:sp>
    </p:spTree>
  </p:cSld>
  <p:clrMapOvr>
    <a:masterClrMapping/>
  </p:clrMapOvr>
  <p:transition spd="med">
    <p:fade/>
    <p:sndAc>
      <p:stSnd>
        <p:snd r:embed="rId2" name="applaus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685800" y="304800"/>
            <a:ext cx="8229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0089CC"/>
                </a:solidFill>
                <a:latin typeface="Helvetica" pitchFamily="-108" charset="0"/>
                <a:cs typeface="Helvetica" pitchFamily="-108" charset="0"/>
              </a:rPr>
              <a:t>Counseling Goals Accomplished from 2005 Program Review</a:t>
            </a:r>
          </a:p>
        </p:txBody>
      </p:sp>
      <p:pic>
        <p:nvPicPr>
          <p:cNvPr id="17411" name="Picture 6" descr="SplashBlue.jpg"/>
          <p:cNvPicPr>
            <a:picLocks noChangeAspect="1"/>
          </p:cNvPicPr>
          <p:nvPr/>
        </p:nvPicPr>
        <p:blipFill>
          <a:blip r:embed="rId2">
            <a:extLst>
              <a:ext uri="{28A0092B-C50C-407E-A947-70E740481C1C}">
                <a14:useLocalDpi xmlns="" xmlns:a14="http://schemas.microsoft.com/office/drawing/2010/main" val="0"/>
              </a:ext>
            </a:extLst>
          </a:blip>
          <a:srcRect r="15564"/>
          <a:stretch>
            <a:fillRect/>
          </a:stretch>
        </p:blipFill>
        <p:spPr bwMode="auto">
          <a:xfrm>
            <a:off x="5562600" y="4572000"/>
            <a:ext cx="3581400"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17413" name="Picture 8"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4"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
        <p:nvSpPr>
          <p:cNvPr id="17415" name="Subtitle 2"/>
          <p:cNvSpPr>
            <a:spLocks noGrp="1"/>
          </p:cNvSpPr>
          <p:nvPr>
            <p:ph type="subTitle" idx="1"/>
          </p:nvPr>
        </p:nvSpPr>
        <p:spPr>
          <a:xfrm>
            <a:off x="1143000" y="2133600"/>
            <a:ext cx="6934200" cy="2895600"/>
          </a:xfrm>
        </p:spPr>
        <p:txBody>
          <a:bodyPr/>
          <a:lstStyle/>
          <a:p>
            <a:pPr algn="l" eaLnBrk="1" hangingPunct="1">
              <a:buFont typeface="Arial" charset="0"/>
              <a:buChar char="•"/>
            </a:pPr>
            <a:r>
              <a:rPr lang="en-US" sz="2500" b="1" i="1" smtClean="0">
                <a:solidFill>
                  <a:srgbClr val="0070C0"/>
                </a:solidFill>
                <a:latin typeface="Helvetica" pitchFamily="-108" charset="0"/>
                <a:ea typeface="ＭＳ Ｐゴシック" pitchFamily="34" charset="-128"/>
                <a:cs typeface="Helvetica" pitchFamily="-108" charset="0"/>
              </a:rPr>
              <a:t>Counselor Training Session</a:t>
            </a:r>
          </a:p>
          <a:p>
            <a:pPr algn="l" eaLnBrk="1" hangingPunct="1">
              <a:buFont typeface="Arial" charset="0"/>
              <a:buChar char="•"/>
            </a:pPr>
            <a:r>
              <a:rPr lang="en-US" sz="2500" b="1" i="1" smtClean="0">
                <a:solidFill>
                  <a:srgbClr val="0070C0"/>
                </a:solidFill>
                <a:latin typeface="Helvetica" pitchFamily="-108" charset="0"/>
                <a:ea typeface="ＭＳ Ｐゴシック" pitchFamily="34" charset="-128"/>
                <a:cs typeface="Helvetica" pitchFamily="-108" charset="0"/>
              </a:rPr>
              <a:t>Online Orientation</a:t>
            </a:r>
          </a:p>
          <a:p>
            <a:pPr algn="l" eaLnBrk="1" hangingPunct="1">
              <a:buFont typeface="Arial" charset="0"/>
              <a:buChar char="•"/>
            </a:pPr>
            <a:r>
              <a:rPr lang="en-US" sz="2500" b="1" i="1" smtClean="0">
                <a:solidFill>
                  <a:srgbClr val="0070C0"/>
                </a:solidFill>
                <a:latin typeface="Helvetica" pitchFamily="-108" charset="0"/>
                <a:ea typeface="ＭＳ Ｐゴシック" pitchFamily="34" charset="-128"/>
                <a:cs typeface="Helvetica" pitchFamily="-108" charset="0"/>
              </a:rPr>
              <a:t>Expand Transfer Center webpage</a:t>
            </a:r>
          </a:p>
          <a:p>
            <a:pPr algn="l" eaLnBrk="1" hangingPunct="1">
              <a:buFont typeface="Arial" charset="0"/>
              <a:buChar char="•"/>
            </a:pPr>
            <a:r>
              <a:rPr lang="en-US" sz="2500" b="1" i="1" smtClean="0">
                <a:solidFill>
                  <a:srgbClr val="0070C0"/>
                </a:solidFill>
                <a:latin typeface="Helvetica" pitchFamily="-108" charset="0"/>
                <a:ea typeface="ＭＳ Ｐゴシック" pitchFamily="34" charset="-128"/>
                <a:cs typeface="Helvetica" pitchFamily="-108" charset="0"/>
              </a:rPr>
              <a:t>Increased enrollment for COUNS 105</a:t>
            </a:r>
          </a:p>
          <a:p>
            <a:pPr algn="l" eaLnBrk="1" hangingPunct="1">
              <a:buFont typeface="Arial" charset="0"/>
              <a:buChar char="•"/>
            </a:pPr>
            <a:r>
              <a:rPr lang="en-US" sz="2500" b="1" i="1" smtClean="0">
                <a:solidFill>
                  <a:srgbClr val="0070C0"/>
                </a:solidFill>
                <a:latin typeface="Helvetica" pitchFamily="-108" charset="0"/>
                <a:ea typeface="ＭＳ Ｐゴシック" pitchFamily="34" charset="-128"/>
                <a:cs typeface="Helvetica" pitchFamily="-108" charset="0"/>
              </a:rPr>
              <a:t>COUNS 105 is 3 units</a:t>
            </a:r>
          </a:p>
          <a:p>
            <a:pPr algn="l" eaLnBrk="1" hangingPunct="1">
              <a:buFont typeface="Arial" charset="0"/>
              <a:buChar char="•"/>
            </a:pPr>
            <a:r>
              <a:rPr lang="en-US" sz="2500" b="1" i="1" smtClean="0">
                <a:solidFill>
                  <a:srgbClr val="0070C0"/>
                </a:solidFill>
                <a:latin typeface="Helvetica" pitchFamily="-108" charset="0"/>
                <a:ea typeface="ＭＳ Ｐゴシック" pitchFamily="34" charset="-128"/>
                <a:cs typeface="Helvetica" pitchFamily="-108" charset="0"/>
              </a:rPr>
              <a:t>Enforce English &amp; math tests</a:t>
            </a:r>
          </a:p>
          <a:p>
            <a:pPr algn="l" eaLnBrk="1" hangingPunct="1"/>
            <a:r>
              <a:rPr lang="en-US" sz="1800" b="1" i="1" smtClean="0">
                <a:solidFill>
                  <a:srgbClr val="0070C0"/>
                </a:solidFill>
                <a:latin typeface="Helvetica" pitchFamily="-108" charset="0"/>
                <a:ea typeface="ＭＳ Ｐゴシック" pitchFamily="34" charset="-128"/>
                <a:cs typeface="Helvetica" pitchFamily="-108" charset="0"/>
              </a:rPr>
              <a:t>See page 11 for more details</a:t>
            </a:r>
          </a:p>
          <a:p>
            <a:pPr algn="l" eaLnBrk="1" hangingPunct="1"/>
            <a:endParaRPr lang="en-US" sz="2000" b="1" i="1" smtClean="0">
              <a:solidFill>
                <a:srgbClr val="0070C0"/>
              </a:solidFill>
              <a:latin typeface="Helvetica" pitchFamily="-108" charset="0"/>
              <a:ea typeface="ＭＳ Ｐゴシック" pitchFamily="34" charset="-128"/>
              <a:cs typeface="Helvetica" pitchFamily="-108" charset="0"/>
            </a:endParaRPr>
          </a:p>
          <a:p>
            <a:pPr algn="l" eaLnBrk="1" hangingPunct="1"/>
            <a:endParaRPr lang="en-US" sz="3000" b="1" i="1" smtClean="0">
              <a:solidFill>
                <a:srgbClr val="0070C0"/>
              </a:solidFill>
              <a:latin typeface="Helvetica" pitchFamily="-108" charset="0"/>
              <a:ea typeface="ＭＳ Ｐゴシック" pitchFamily="34" charset="-128"/>
              <a:cs typeface="Helvetica" pitchFamily="-108" charset="0"/>
            </a:endParaRPr>
          </a:p>
        </p:txBody>
      </p:sp>
      <p:pic>
        <p:nvPicPr>
          <p:cNvPr id="17416" name="Picture 12" descr="C:\Documents and Settings\anguyen\Local Settings\Temporary Internet Files\Content.IE5\0BQ7CGNH\MCj03983190000[1].wm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548438" y="1774825"/>
            <a:ext cx="1528762"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228600" y="228600"/>
            <a:ext cx="8305800" cy="129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ADCC2B"/>
                </a:solidFill>
                <a:latin typeface="Helvetica" pitchFamily="-108" charset="0"/>
                <a:cs typeface="Helvetica" pitchFamily="-108" charset="0"/>
              </a:rPr>
              <a:t>New 5-Year Goals</a:t>
            </a:r>
          </a:p>
        </p:txBody>
      </p:sp>
      <p:pic>
        <p:nvPicPr>
          <p:cNvPr id="18435" name="Picture 10" descr="SplashGreen.jpg"/>
          <p:cNvPicPr>
            <a:picLocks noChangeAspect="1"/>
          </p:cNvPicPr>
          <p:nvPr/>
        </p:nvPicPr>
        <p:blipFill>
          <a:blip r:embed="rId2">
            <a:extLst>
              <a:ext uri="{28A0092B-C50C-407E-A947-70E740481C1C}">
                <a14:useLocalDpi xmlns="" xmlns:a14="http://schemas.microsoft.com/office/drawing/2010/main" val="0"/>
              </a:ext>
            </a:extLst>
          </a:blip>
          <a:srcRect r="15788"/>
          <a:stretch>
            <a:fillRect/>
          </a:stretch>
        </p:blipFill>
        <p:spPr bwMode="auto">
          <a:xfrm>
            <a:off x="5486400" y="4572000"/>
            <a:ext cx="3657600" cy="163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18437" name="Picture 12"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8"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
        <p:nvSpPr>
          <p:cNvPr id="11" name="Subtitle 10"/>
          <p:cNvSpPr>
            <a:spLocks noGrp="1"/>
          </p:cNvSpPr>
          <p:nvPr>
            <p:ph type="subTitle" idx="1"/>
          </p:nvPr>
        </p:nvSpPr>
        <p:spPr>
          <a:xfrm>
            <a:off x="2247900" y="1905000"/>
            <a:ext cx="6477000" cy="3505200"/>
          </a:xfrm>
        </p:spPr>
        <p:txBody>
          <a:bodyPr/>
          <a:lstStyle/>
          <a:p>
            <a:pPr marL="457200" indent="-457200" algn="l">
              <a:buFont typeface="+mj-lt"/>
              <a:buAutoNum type="arabicPeriod"/>
              <a:defRPr/>
            </a:pPr>
            <a:r>
              <a:rPr lang="en-US" sz="1850" dirty="0" smtClean="0">
                <a:solidFill>
                  <a:srgbClr val="181717"/>
                </a:solidFill>
              </a:rPr>
              <a:t>Implement &amp; sustain service approach that is student-centered, integrated, technologically-driven, systems-oriented, and contributes to student learning outcomes</a:t>
            </a:r>
          </a:p>
          <a:p>
            <a:pPr marL="457200" indent="-457200" algn="l">
              <a:buFont typeface="+mj-lt"/>
              <a:buAutoNum type="arabicPeriod"/>
              <a:defRPr/>
            </a:pPr>
            <a:r>
              <a:rPr lang="en-US" sz="1850" dirty="0" smtClean="0">
                <a:solidFill>
                  <a:srgbClr val="181717"/>
                </a:solidFill>
              </a:rPr>
              <a:t>Assure adequate counseling staff &amp; physical resources to support counseling, articulation, matriculation, outreach and other services</a:t>
            </a:r>
          </a:p>
          <a:p>
            <a:pPr marL="457200" indent="-457200" algn="l">
              <a:buFont typeface="+mj-lt"/>
              <a:buAutoNum type="arabicPeriod"/>
              <a:defRPr/>
            </a:pPr>
            <a:r>
              <a:rPr lang="en-US" sz="1850" dirty="0" smtClean="0">
                <a:solidFill>
                  <a:srgbClr val="181717"/>
                </a:solidFill>
              </a:rPr>
              <a:t>Obtain a full-time counseling clerical support position</a:t>
            </a:r>
          </a:p>
          <a:p>
            <a:pPr marL="457200" indent="-457200" algn="l">
              <a:buFont typeface="+mj-lt"/>
              <a:buAutoNum type="arabicPeriod"/>
              <a:defRPr/>
            </a:pPr>
            <a:r>
              <a:rPr lang="en-US" sz="1850" dirty="0" smtClean="0">
                <a:solidFill>
                  <a:srgbClr val="181717"/>
                </a:solidFill>
              </a:rPr>
              <a:t>Implement consistency &amp; accuracy for SARS</a:t>
            </a:r>
          </a:p>
          <a:p>
            <a:pPr marL="457200" indent="-457200" algn="l">
              <a:buFont typeface="+mj-lt"/>
              <a:buAutoNum type="arabicPeriod"/>
              <a:defRPr/>
            </a:pPr>
            <a:r>
              <a:rPr lang="en-US" sz="1850" dirty="0" smtClean="0">
                <a:solidFill>
                  <a:srgbClr val="181717"/>
                </a:solidFill>
              </a:rPr>
              <a:t>Improve vitality of the counseling curriculum</a:t>
            </a:r>
          </a:p>
          <a:p>
            <a:pPr marL="457200" indent="-457200" algn="l">
              <a:buFont typeface="+mj-lt"/>
              <a:buAutoNum type="arabicPeriod"/>
              <a:defRPr/>
            </a:pPr>
            <a:r>
              <a:rPr lang="en-US" sz="1850" dirty="0" smtClean="0">
                <a:solidFill>
                  <a:srgbClr val="181717"/>
                </a:solidFill>
              </a:rPr>
              <a:t>Improve Online Orientation</a:t>
            </a:r>
          </a:p>
          <a:p>
            <a:pPr marL="457200" indent="-457200" algn="l">
              <a:defRPr/>
            </a:pPr>
            <a:r>
              <a:rPr lang="en-US" sz="1400" dirty="0" smtClean="0">
                <a:solidFill>
                  <a:srgbClr val="181717"/>
                </a:solidFill>
              </a:rPr>
              <a:t>See page ii</a:t>
            </a:r>
          </a:p>
          <a:p>
            <a:pPr marL="457200" indent="-457200" algn="l">
              <a:defRPr/>
            </a:pPr>
            <a:endParaRPr lang="en-US" sz="1850" dirty="0" smtClean="0">
              <a:solidFill>
                <a:srgbClr val="181717"/>
              </a:solidFill>
            </a:endParaRPr>
          </a:p>
          <a:p>
            <a:pPr marL="457200" indent="-457200">
              <a:buFont typeface="+mj-lt"/>
              <a:buAutoNum type="arabicPeriod"/>
              <a:defRPr/>
            </a:pPr>
            <a:endParaRPr lang="en-US" sz="1850" dirty="0" smtClean="0">
              <a:solidFill>
                <a:srgbClr val="181717"/>
              </a:solidFill>
            </a:endParaRPr>
          </a:p>
          <a:p>
            <a:pPr marL="457200" indent="-457200">
              <a:buFont typeface="+mj-lt"/>
              <a:buAutoNum type="arabicPeriod"/>
              <a:defRPr/>
            </a:pPr>
            <a:endParaRPr lang="en-US" sz="1850" dirty="0"/>
          </a:p>
        </p:txBody>
      </p:sp>
      <p:pic>
        <p:nvPicPr>
          <p:cNvPr id="18440" name="Picture 7" descr="schedul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3400" y="1295400"/>
            <a:ext cx="1524000" cy="152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533400" y="201613"/>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F58031"/>
                </a:solidFill>
                <a:latin typeface="Helvetica" pitchFamily="-108" charset="0"/>
                <a:cs typeface="Helvetica" pitchFamily="-108" charset="0"/>
              </a:rPr>
              <a:t>Integration &amp; Coordination</a:t>
            </a:r>
          </a:p>
        </p:txBody>
      </p:sp>
      <p:pic>
        <p:nvPicPr>
          <p:cNvPr id="19459" name="Picture 7" descr="SplashOrange.jpg"/>
          <p:cNvPicPr>
            <a:picLocks noChangeAspect="1"/>
          </p:cNvPicPr>
          <p:nvPr/>
        </p:nvPicPr>
        <p:blipFill>
          <a:blip r:embed="rId2">
            <a:extLst>
              <a:ext uri="{28A0092B-C50C-407E-A947-70E740481C1C}">
                <a14:useLocalDpi xmlns="" xmlns:a14="http://schemas.microsoft.com/office/drawing/2010/main" val="0"/>
              </a:ext>
            </a:extLst>
          </a:blip>
          <a:srcRect r="15746"/>
          <a:stretch>
            <a:fillRect/>
          </a:stretch>
        </p:blipFill>
        <p:spPr bwMode="auto">
          <a:xfrm>
            <a:off x="5473700" y="4572000"/>
            <a:ext cx="3670300" cy="163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19461" name="Picture 9"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2"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graphicFrame>
        <p:nvGraphicFramePr>
          <p:cNvPr id="11" name="Diagram 10"/>
          <p:cNvGraphicFramePr/>
          <p:nvPr/>
        </p:nvGraphicFramePr>
        <p:xfrm>
          <a:off x="685800" y="1295400"/>
          <a:ext cx="67056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464" name="TextBox 11"/>
          <p:cNvSpPr txBox="1">
            <a:spLocks noChangeArrowheads="1"/>
          </p:cNvSpPr>
          <p:nvPr/>
        </p:nvSpPr>
        <p:spPr bwMode="auto">
          <a:xfrm>
            <a:off x="1295400" y="3048000"/>
            <a:ext cx="13382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Counseling</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SplashBlue.jpg"/>
          <p:cNvPicPr>
            <a:picLocks noChangeAspect="1"/>
          </p:cNvPicPr>
          <p:nvPr/>
        </p:nvPicPr>
        <p:blipFill>
          <a:blip r:embed="rId2">
            <a:extLst>
              <a:ext uri="{28A0092B-C50C-407E-A947-70E740481C1C}">
                <a14:useLocalDpi xmlns="" xmlns:a14="http://schemas.microsoft.com/office/drawing/2010/main" val="0"/>
              </a:ext>
            </a:extLst>
          </a:blip>
          <a:srcRect r="15564"/>
          <a:stretch>
            <a:fillRect/>
          </a:stretch>
        </p:blipFill>
        <p:spPr bwMode="auto">
          <a:xfrm>
            <a:off x="5562600" y="4572000"/>
            <a:ext cx="3581400"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8" name="Subtitle 2"/>
          <p:cNvSpPr>
            <a:spLocks noGrp="1"/>
          </p:cNvSpPr>
          <p:nvPr>
            <p:ph type="subTitle" idx="1"/>
          </p:nvPr>
        </p:nvSpPr>
        <p:spPr>
          <a:xfrm>
            <a:off x="228600" y="838200"/>
            <a:ext cx="8382000" cy="4675188"/>
          </a:xfrm>
        </p:spPr>
        <p:txBody>
          <a:bodyPr/>
          <a:lstStyle/>
          <a:p>
            <a:pPr>
              <a:defRPr/>
            </a:pPr>
            <a:endParaRPr lang="en-US" sz="1600" dirty="0" smtClean="0">
              <a:solidFill>
                <a:schemeClr val="tx1"/>
              </a:solidFill>
            </a:endParaRPr>
          </a:p>
          <a:p>
            <a:pPr marL="342900" indent="-342900" algn="l">
              <a:buFont typeface="+mj-lt"/>
              <a:buAutoNum type="arabicPeriod"/>
              <a:defRPr/>
            </a:pPr>
            <a:r>
              <a:rPr lang="en-US" sz="1600" dirty="0" smtClean="0">
                <a:solidFill>
                  <a:schemeClr val="tx1"/>
                </a:solidFill>
              </a:rPr>
              <a:t>My Most Positive Counseling Experience I thought I needed ALL of the classes in an area for a certificate but she showed me I only needed some of them. Now I'm eligible for 3 certificates!!!</a:t>
            </a:r>
          </a:p>
          <a:p>
            <a:pPr marL="342900" indent="-342900" algn="l">
              <a:buFont typeface="+mj-lt"/>
              <a:buAutoNum type="arabicPeriod"/>
              <a:defRPr/>
            </a:pPr>
            <a:r>
              <a:rPr lang="en-US" sz="1600" dirty="0" smtClean="0">
                <a:solidFill>
                  <a:schemeClr val="tx1"/>
                </a:solidFill>
              </a:rPr>
              <a:t>My counselor looked at my transcript and was able to use what I had to put together a plan for me to get my A.A. and transfer. She also offered me options as far as majors I could choose based on my completed classes and my interests/abilities.</a:t>
            </a:r>
          </a:p>
          <a:p>
            <a:pPr marL="342900" indent="-342900" algn="l">
              <a:buFont typeface="+mj-lt"/>
              <a:buAutoNum type="arabicPeriod"/>
              <a:defRPr/>
            </a:pPr>
            <a:r>
              <a:rPr lang="en-US" sz="1600" dirty="0" smtClean="0">
                <a:solidFill>
                  <a:schemeClr val="tx1"/>
                </a:solidFill>
              </a:rPr>
              <a:t>My first counselor I saw when I decided to go back to Coastline. She was great! She took all my transcripts and gave me a wonderful educational plan to help me with my career goals. We even accessed what types of jobs I would like and she encouraged me in my interest in the Human Services field. Then the second counselor I had just last week that wrote up another academic plan was also very helpful and accurate.</a:t>
            </a:r>
          </a:p>
          <a:p>
            <a:pPr marL="342900" indent="-342900" algn="l">
              <a:buFont typeface="+mj-lt"/>
              <a:buAutoNum type="arabicPeriod"/>
              <a:defRPr/>
            </a:pPr>
            <a:r>
              <a:rPr lang="en-US" sz="1600" dirty="0" smtClean="0">
                <a:solidFill>
                  <a:schemeClr val="tx1"/>
                </a:solidFill>
              </a:rPr>
              <a:t>With a wonderful advice from counselor in generally, I do understand all fields that will lead me to get my goal in the future. I do appreciate our counselors.</a:t>
            </a:r>
          </a:p>
          <a:p>
            <a:pPr marL="342900" indent="-342900" algn="l">
              <a:buFont typeface="+mj-lt"/>
              <a:buAutoNum type="arabicPeriod"/>
              <a:defRPr/>
            </a:pPr>
            <a:r>
              <a:rPr lang="en-US" sz="1600" dirty="0" smtClean="0">
                <a:solidFill>
                  <a:schemeClr val="tx1"/>
                </a:solidFill>
              </a:rPr>
              <a:t>Incarcerated students enrolled in Counseling 105 were asked a similar question about their experiences in the counseling class.</a:t>
            </a:r>
          </a:p>
          <a:p>
            <a:pPr marL="342900" indent="-342900" algn="l">
              <a:buFont typeface="+mj-lt"/>
              <a:buAutoNum type="arabicPeriod"/>
              <a:defRPr/>
            </a:pPr>
            <a:r>
              <a:rPr lang="en-US" sz="1600" dirty="0" smtClean="0">
                <a:solidFill>
                  <a:schemeClr val="tx1"/>
                </a:solidFill>
              </a:rPr>
              <a:t>For me, this class has taught me that I’m not stupid or slow. I just didn’t know how to study.</a:t>
            </a:r>
          </a:p>
          <a:p>
            <a:pPr marL="342900" indent="-342900" algn="l">
              <a:buFont typeface="+mj-lt"/>
              <a:buAutoNum type="arabicPeriod"/>
              <a:defRPr/>
            </a:pPr>
            <a:r>
              <a:rPr lang="en-US" sz="1600" dirty="0" smtClean="0">
                <a:solidFill>
                  <a:schemeClr val="tx1"/>
                </a:solidFill>
              </a:rPr>
              <a:t>The whole class is positive.</a:t>
            </a:r>
          </a:p>
          <a:p>
            <a:pPr marL="342900" indent="-342900" algn="l">
              <a:buFont typeface="+mj-lt"/>
              <a:buAutoNum type="arabicPeriod"/>
              <a:defRPr/>
            </a:pPr>
            <a:r>
              <a:rPr lang="en-US" sz="1600" dirty="0" smtClean="0">
                <a:solidFill>
                  <a:schemeClr val="tx1"/>
                </a:solidFill>
              </a:rPr>
              <a:t>I’ve learned many ways to study, read, and write.</a:t>
            </a:r>
            <a:endParaRPr lang="en-US" sz="1600" dirty="0">
              <a:solidFill>
                <a:schemeClr val="tx1"/>
              </a:solidFill>
            </a:endParaRPr>
          </a:p>
        </p:txBody>
      </p:sp>
      <p:sp>
        <p:nvSpPr>
          <p:cNvPr id="20484" name="Title 1"/>
          <p:cNvSpPr txBox="1">
            <a:spLocks/>
          </p:cNvSpPr>
          <p:nvPr/>
        </p:nvSpPr>
        <p:spPr bwMode="auto">
          <a:xfrm>
            <a:off x="381000" y="201613"/>
            <a:ext cx="8534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400" b="1">
                <a:solidFill>
                  <a:srgbClr val="0089CC"/>
                </a:solidFill>
                <a:latin typeface="Helvetica" pitchFamily="-108" charset="0"/>
                <a:cs typeface="Helvetica" pitchFamily="-108" charset="0"/>
              </a:rPr>
              <a:t>Student’s Comments</a:t>
            </a:r>
          </a:p>
        </p:txBody>
      </p:sp>
      <p:sp>
        <p:nvSpPr>
          <p:cNvPr id="8" name="Rectangle 7"/>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20486" name="Picture 8"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7"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381000" y="201613"/>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0089CC"/>
                </a:solidFill>
                <a:latin typeface="Helvetica" pitchFamily="-108" charset="0"/>
                <a:cs typeface="Helvetica" pitchFamily="-108" charset="0"/>
              </a:rPr>
              <a:t>Presenter</a:t>
            </a:r>
          </a:p>
        </p:txBody>
      </p:sp>
      <p:pic>
        <p:nvPicPr>
          <p:cNvPr id="3075" name="Picture 6" descr="SplashBlue.jpg"/>
          <p:cNvPicPr>
            <a:picLocks noChangeAspect="1"/>
          </p:cNvPicPr>
          <p:nvPr/>
        </p:nvPicPr>
        <p:blipFill>
          <a:blip r:embed="rId3">
            <a:extLst>
              <a:ext uri="{28A0092B-C50C-407E-A947-70E740481C1C}">
                <a14:useLocalDpi xmlns="" xmlns:a14="http://schemas.microsoft.com/office/drawing/2010/main" val="0"/>
              </a:ext>
            </a:extLst>
          </a:blip>
          <a:srcRect r="15564"/>
          <a:stretch>
            <a:fillRect/>
          </a:stretch>
        </p:blipFill>
        <p:spPr bwMode="auto">
          <a:xfrm>
            <a:off x="5562600" y="4572000"/>
            <a:ext cx="3581400"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3077" name="Picture 8" descr="LogoOnBlack.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8"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
        <p:nvSpPr>
          <p:cNvPr id="9" name="Subtitle 8"/>
          <p:cNvSpPr>
            <a:spLocks noGrp="1"/>
          </p:cNvSpPr>
          <p:nvPr>
            <p:ph type="subTitle" idx="1"/>
          </p:nvPr>
        </p:nvSpPr>
        <p:spPr>
          <a:xfrm>
            <a:off x="1066800" y="1524000"/>
            <a:ext cx="6400800" cy="1752600"/>
          </a:xfrm>
        </p:spPr>
        <p:txBody>
          <a:bodyPr/>
          <a:lstStyle/>
          <a:p>
            <a:pPr algn="l">
              <a:buFont typeface="Arial" pitchFamily="34" charset="0"/>
              <a:buNone/>
              <a:defRPr/>
            </a:pPr>
            <a:r>
              <a:rPr lang="en-US" sz="2000" b="1" dirty="0" err="1" smtClean="0">
                <a:solidFill>
                  <a:schemeClr val="tx2">
                    <a:lumMod val="75000"/>
                  </a:schemeClr>
                </a:solidFill>
              </a:rPr>
              <a:t>Ailene</a:t>
            </a:r>
            <a:r>
              <a:rPr lang="en-US" sz="2000" b="1" dirty="0" smtClean="0">
                <a:solidFill>
                  <a:schemeClr val="tx2">
                    <a:lumMod val="75000"/>
                  </a:schemeClr>
                </a:solidFill>
              </a:rPr>
              <a:t> Nguyen</a:t>
            </a:r>
          </a:p>
          <a:p>
            <a:pPr algn="l">
              <a:buFont typeface="Arial" pitchFamily="34" charset="0"/>
              <a:buChar char="•"/>
              <a:defRPr/>
            </a:pPr>
            <a:r>
              <a:rPr lang="en-US" sz="2000" dirty="0" smtClean="0"/>
              <a:t>General Counselor at </a:t>
            </a:r>
            <a:r>
              <a:rPr lang="en-US" sz="2000" dirty="0" err="1" smtClean="0"/>
              <a:t>LeJao</a:t>
            </a:r>
            <a:r>
              <a:rPr lang="en-US" sz="2000" dirty="0" smtClean="0"/>
              <a:t> Center</a:t>
            </a:r>
          </a:p>
          <a:p>
            <a:pPr algn="l">
              <a:buFont typeface="Arial" pitchFamily="34" charset="0"/>
              <a:buChar char="•"/>
              <a:defRPr/>
            </a:pPr>
            <a:r>
              <a:rPr lang="en-US" sz="2000" dirty="0" smtClean="0"/>
              <a:t>Instructor </a:t>
            </a:r>
          </a:p>
          <a:p>
            <a:pPr algn="l">
              <a:buFont typeface="Arial" pitchFamily="34" charset="0"/>
              <a:buChar char="•"/>
              <a:defRPr/>
            </a:pPr>
            <a:r>
              <a:rPr lang="en-US" sz="2000" dirty="0" smtClean="0"/>
              <a:t>Department Chair</a:t>
            </a:r>
          </a:p>
          <a:p>
            <a:pPr>
              <a:buFont typeface="Arial" pitchFamily="34" charset="0"/>
              <a:buNone/>
              <a:defRPr/>
            </a:pPr>
            <a:endParaRPr lang="en-US" dirty="0"/>
          </a:p>
        </p:txBody>
      </p:sp>
      <p:sp>
        <p:nvSpPr>
          <p:cNvPr id="3080" name="TextBox 9"/>
          <p:cNvSpPr txBox="1">
            <a:spLocks noChangeArrowheads="1"/>
          </p:cNvSpPr>
          <p:nvPr/>
        </p:nvSpPr>
        <p:spPr bwMode="auto">
          <a:xfrm>
            <a:off x="1066800" y="3648075"/>
            <a:ext cx="67056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Counseling:  provides personal and academic support so students can make informed decisions by learning about college policies, certificates, degrees and transfer requirements.</a:t>
            </a:r>
          </a:p>
          <a:p>
            <a:pPr eaLnBrk="1" hangingPunct="1"/>
            <a:endParaRPr lang="en-US"/>
          </a:p>
        </p:txBody>
      </p:sp>
      <p:sp>
        <p:nvSpPr>
          <p:cNvPr id="3081" name="TextBox 10"/>
          <p:cNvSpPr txBox="1">
            <a:spLocks noChangeArrowheads="1"/>
          </p:cNvSpPr>
          <p:nvPr/>
        </p:nvSpPr>
        <p:spPr bwMode="auto">
          <a:xfrm>
            <a:off x="1871663" y="4664075"/>
            <a:ext cx="11461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Advocate</a:t>
            </a:r>
          </a:p>
        </p:txBody>
      </p:sp>
      <p:sp>
        <p:nvSpPr>
          <p:cNvPr id="3082" name="TextBox 11"/>
          <p:cNvSpPr txBox="1">
            <a:spLocks noChangeArrowheads="1"/>
          </p:cNvSpPr>
          <p:nvPr/>
        </p:nvSpPr>
        <p:spPr bwMode="auto">
          <a:xfrm>
            <a:off x="3200400" y="4664075"/>
            <a:ext cx="11207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Referrals</a:t>
            </a:r>
          </a:p>
        </p:txBody>
      </p:sp>
      <p:sp>
        <p:nvSpPr>
          <p:cNvPr id="3083" name="TextBox 12"/>
          <p:cNvSpPr txBox="1">
            <a:spLocks noChangeArrowheads="1"/>
          </p:cNvSpPr>
          <p:nvPr/>
        </p:nvSpPr>
        <p:spPr bwMode="auto">
          <a:xfrm>
            <a:off x="4495800" y="4664075"/>
            <a:ext cx="8651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Teach </a:t>
            </a:r>
          </a:p>
        </p:txBody>
      </p:sp>
    </p:spTree>
  </p:cSld>
  <p:clrMapOvr>
    <a:masterClrMapping/>
  </p:clrMapOvr>
  <p:transition spd="slow">
    <p:wipe dir="d"/>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838200" y="533400"/>
            <a:ext cx="70866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4500">
                <a:latin typeface="Freestyle Script" pitchFamily="66" charset="0"/>
              </a:rPr>
              <a:t>Thank you, especially to Pat Arlington.  </a:t>
            </a:r>
            <a:br>
              <a:rPr lang="en-US" sz="4500">
                <a:latin typeface="Freestyle Script" pitchFamily="66" charset="0"/>
              </a:rPr>
            </a:br>
            <a:r>
              <a:rPr lang="en-US" sz="4500">
                <a:latin typeface="Freestyle Script" pitchFamily="66" charset="0"/>
              </a:rPr>
              <a:t>We look forward to serving you and Coastline students!</a:t>
            </a:r>
            <a:endParaRPr lang="en-US" sz="4500"/>
          </a:p>
        </p:txBody>
      </p:sp>
      <p:pic>
        <p:nvPicPr>
          <p:cNvPr id="21507" name="Picture 6" descr="SplashBlue.jpg"/>
          <p:cNvPicPr>
            <a:picLocks noChangeAspect="1"/>
          </p:cNvPicPr>
          <p:nvPr/>
        </p:nvPicPr>
        <p:blipFill>
          <a:blip r:embed="rId3">
            <a:extLst>
              <a:ext uri="{28A0092B-C50C-407E-A947-70E740481C1C}">
                <a14:useLocalDpi xmlns="" xmlns:a14="http://schemas.microsoft.com/office/drawing/2010/main" val="0"/>
              </a:ext>
            </a:extLst>
          </a:blip>
          <a:srcRect r="15564"/>
          <a:stretch>
            <a:fillRect/>
          </a:stretch>
        </p:blipFill>
        <p:spPr bwMode="auto">
          <a:xfrm>
            <a:off x="5562600" y="4572000"/>
            <a:ext cx="3581400"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ＭＳ Ｐゴシック" pitchFamily="-108" charset="-128"/>
              <a:cs typeface="ＭＳ Ｐゴシック" pitchFamily="-108" charset="-128"/>
            </a:endParaRPr>
          </a:p>
        </p:txBody>
      </p:sp>
      <p:pic>
        <p:nvPicPr>
          <p:cNvPr id="21509" name="Picture 8" descr="LogoOnBlack.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Tree>
  </p:cSld>
  <p:clrMapOvr>
    <a:masterClrMapping/>
  </p:clrMapOvr>
  <p:transition spd="med">
    <p:fade/>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533400" y="228600"/>
            <a:ext cx="80772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ADCC2B"/>
                </a:solidFill>
                <a:latin typeface="Helvetica" pitchFamily="-108" charset="0"/>
                <a:cs typeface="Helvetica" pitchFamily="-108" charset="0"/>
              </a:rPr>
              <a:t>Who are the counselors?</a:t>
            </a:r>
          </a:p>
        </p:txBody>
      </p:sp>
      <p:pic>
        <p:nvPicPr>
          <p:cNvPr id="4099" name="Picture 10" descr="SplashGreen.jpg"/>
          <p:cNvPicPr>
            <a:picLocks noChangeAspect="1"/>
          </p:cNvPicPr>
          <p:nvPr/>
        </p:nvPicPr>
        <p:blipFill>
          <a:blip r:embed="rId2">
            <a:extLst>
              <a:ext uri="{28A0092B-C50C-407E-A947-70E740481C1C}">
                <a14:useLocalDpi xmlns="" xmlns:a14="http://schemas.microsoft.com/office/drawing/2010/main" val="0"/>
              </a:ext>
            </a:extLst>
          </a:blip>
          <a:srcRect r="15788"/>
          <a:stretch>
            <a:fillRect/>
          </a:stretch>
        </p:blipFill>
        <p:spPr bwMode="auto">
          <a:xfrm>
            <a:off x="5486400" y="4572000"/>
            <a:ext cx="3657600" cy="163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4101" name="Picture 12"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2"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pic>
        <p:nvPicPr>
          <p:cNvPr id="4103" name="Picture 4" descr="MCj04042630000[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58000" y="592138"/>
            <a:ext cx="1504950" cy="138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104" name="Group 22"/>
          <p:cNvGrpSpPr>
            <a:grpSpLocks/>
          </p:cNvGrpSpPr>
          <p:nvPr/>
        </p:nvGrpSpPr>
        <p:grpSpPr bwMode="auto">
          <a:xfrm>
            <a:off x="228600" y="1828800"/>
            <a:ext cx="8134350" cy="3787775"/>
            <a:chOff x="533400" y="914400"/>
            <a:chExt cx="8229600" cy="4572000"/>
          </a:xfrm>
        </p:grpSpPr>
        <p:sp>
          <p:nvSpPr>
            <p:cNvPr id="4105" name="Line 67"/>
            <p:cNvSpPr>
              <a:spLocks noChangeShapeType="1"/>
            </p:cNvSpPr>
            <p:nvPr/>
          </p:nvSpPr>
          <p:spPr bwMode="auto">
            <a:xfrm>
              <a:off x="3490913" y="1376363"/>
              <a:ext cx="0" cy="0"/>
            </a:xfrm>
            <a:prstGeom prst="line">
              <a:avLst/>
            </a:prstGeom>
            <a:noFill/>
            <a:ln w="1270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06" name="AutoShape 90"/>
            <p:cNvSpPr>
              <a:spLocks noChangeArrowheads="1"/>
            </p:cNvSpPr>
            <p:nvPr/>
          </p:nvSpPr>
          <p:spPr bwMode="auto">
            <a:xfrm>
              <a:off x="3048000" y="4876800"/>
              <a:ext cx="1600200" cy="609600"/>
            </a:xfrm>
            <a:prstGeom prst="roundRect">
              <a:avLst>
                <a:gd name="adj" fmla="val 16667"/>
              </a:avLst>
            </a:prstGeom>
            <a:solidFill>
              <a:srgbClr val="EFF7FF"/>
            </a:solidFill>
            <a:ln w="22225" algn="ctr">
              <a:solidFill>
                <a:schemeClr val="accent2"/>
              </a:solidFill>
              <a:round/>
              <a:headEnd/>
              <a:tailEnd/>
            </a:ln>
          </p:spPr>
          <p:txBody>
            <a:bodyPr wrap="none" anchor="ctr"/>
            <a:lstStyle/>
            <a:p>
              <a:pPr algn="ctr"/>
              <a:r>
                <a:rPr lang="en-US" sz="1200">
                  <a:latin typeface="Tahoma" pitchFamily="34" charset="0"/>
                </a:rPr>
                <a:t>Susie Miles</a:t>
              </a:r>
            </a:p>
            <a:p>
              <a:pPr algn="ctr"/>
              <a:r>
                <a:rPr lang="en-US" sz="1200">
                  <a:latin typeface="Tahoma" pitchFamily="34" charset="0"/>
                </a:rPr>
                <a:t>Counseling Assistant</a:t>
              </a:r>
            </a:p>
            <a:p>
              <a:pPr algn="ctr"/>
              <a:r>
                <a:rPr lang="en-US" sz="1200">
                  <a:latin typeface="Tahoma" pitchFamily="34" charset="0"/>
                </a:rPr>
                <a:t>Transfer Center</a:t>
              </a:r>
            </a:p>
          </p:txBody>
        </p:sp>
        <p:sp>
          <p:nvSpPr>
            <p:cNvPr id="4107" name="AutoShape 94"/>
            <p:cNvSpPr>
              <a:spLocks noChangeArrowheads="1"/>
            </p:cNvSpPr>
            <p:nvPr/>
          </p:nvSpPr>
          <p:spPr bwMode="auto">
            <a:xfrm>
              <a:off x="609600" y="3200400"/>
              <a:ext cx="3200400" cy="1066800"/>
            </a:xfrm>
            <a:prstGeom prst="roundRect">
              <a:avLst>
                <a:gd name="adj" fmla="val 16667"/>
              </a:avLst>
            </a:prstGeom>
            <a:solidFill>
              <a:srgbClr val="EFF7FF"/>
            </a:solidFill>
            <a:ln w="22225" algn="ctr">
              <a:solidFill>
                <a:schemeClr val="accent2"/>
              </a:solidFill>
              <a:round/>
              <a:headEnd/>
              <a:tailEnd/>
            </a:ln>
          </p:spPr>
          <p:txBody>
            <a:bodyPr wrap="none" anchor="ctr"/>
            <a:lstStyle/>
            <a:p>
              <a:pPr algn="ctr"/>
              <a:r>
                <a:rPr lang="en-US" sz="1200">
                  <a:latin typeface="Tahoma" pitchFamily="34" charset="0"/>
                </a:rPr>
                <a:t>Vacant – Fulltime Counseling Assistant</a:t>
              </a:r>
            </a:p>
            <a:p>
              <a:pPr algn="ctr"/>
              <a:r>
                <a:rPr lang="en-US" sz="1200">
                  <a:latin typeface="Tahoma" pitchFamily="34" charset="0"/>
                </a:rPr>
                <a:t> Currently, three hourly assistants </a:t>
              </a:r>
            </a:p>
            <a:p>
              <a:pPr algn="ctr"/>
              <a:r>
                <a:rPr lang="en-US" sz="1200">
                  <a:latin typeface="Tahoma" pitchFamily="34" charset="0"/>
                </a:rPr>
                <a:t>with average of 10-15 hours weekly.</a:t>
              </a:r>
            </a:p>
            <a:p>
              <a:pPr algn="ctr"/>
              <a:r>
                <a:rPr lang="en-US" sz="1200"/>
                <a:t>Alison Pinuelas, Jesse Carrillo, &amp; </a:t>
              </a:r>
              <a:r>
                <a:rPr lang="en-US" sz="1200">
                  <a:latin typeface="Tahoma" pitchFamily="34" charset="0"/>
                </a:rPr>
                <a:t>Artist Patten</a:t>
              </a:r>
            </a:p>
            <a:p>
              <a:pPr algn="ctr"/>
              <a:endParaRPr lang="en-US" sz="1200">
                <a:latin typeface="Tahoma" pitchFamily="34" charset="0"/>
              </a:endParaRPr>
            </a:p>
          </p:txBody>
        </p:sp>
        <p:sp>
          <p:nvSpPr>
            <p:cNvPr id="4108" name="AutoShape 95"/>
            <p:cNvSpPr>
              <a:spLocks noChangeArrowheads="1"/>
            </p:cNvSpPr>
            <p:nvPr/>
          </p:nvSpPr>
          <p:spPr bwMode="auto">
            <a:xfrm>
              <a:off x="5562600" y="4724400"/>
              <a:ext cx="2743200" cy="381000"/>
            </a:xfrm>
            <a:prstGeom prst="roundRect">
              <a:avLst>
                <a:gd name="adj" fmla="val 16667"/>
              </a:avLst>
            </a:prstGeom>
            <a:solidFill>
              <a:srgbClr val="EFF7FF"/>
            </a:solidFill>
            <a:ln w="22225" algn="ctr">
              <a:solidFill>
                <a:schemeClr val="accent2"/>
              </a:solidFill>
              <a:round/>
              <a:headEnd/>
              <a:tailEnd/>
            </a:ln>
          </p:spPr>
          <p:txBody>
            <a:bodyPr wrap="none" anchor="ctr"/>
            <a:lstStyle/>
            <a:p>
              <a:pPr algn="ctr"/>
              <a:endParaRPr lang="en-US" sz="1200" b="1">
                <a:latin typeface="Tahoma" pitchFamily="34" charset="0"/>
              </a:endParaRPr>
            </a:p>
            <a:p>
              <a:pPr algn="ctr"/>
              <a:r>
                <a:rPr lang="en-US" sz="1200">
                  <a:latin typeface="Tahoma" pitchFamily="34" charset="0"/>
                </a:rPr>
                <a:t>Susan Winterbourne</a:t>
              </a:r>
            </a:p>
            <a:p>
              <a:pPr algn="ctr"/>
              <a:r>
                <a:rPr lang="en-US" sz="1200">
                  <a:latin typeface="Tahoma" pitchFamily="34" charset="0"/>
                </a:rPr>
                <a:t>Counselor. Costa Mesa Center</a:t>
              </a:r>
            </a:p>
            <a:p>
              <a:pPr algn="ctr"/>
              <a:endParaRPr lang="en-US" sz="1200">
                <a:latin typeface="Tahoma" pitchFamily="34" charset="0"/>
              </a:endParaRPr>
            </a:p>
          </p:txBody>
        </p:sp>
        <p:sp>
          <p:nvSpPr>
            <p:cNvPr id="4109" name="AutoShape 96"/>
            <p:cNvSpPr>
              <a:spLocks noChangeArrowheads="1"/>
            </p:cNvSpPr>
            <p:nvPr/>
          </p:nvSpPr>
          <p:spPr bwMode="auto">
            <a:xfrm>
              <a:off x="5486400" y="3962400"/>
              <a:ext cx="3048000" cy="381000"/>
            </a:xfrm>
            <a:prstGeom prst="roundRect">
              <a:avLst>
                <a:gd name="adj" fmla="val 16667"/>
              </a:avLst>
            </a:prstGeom>
            <a:solidFill>
              <a:srgbClr val="EFF7FF"/>
            </a:solidFill>
            <a:ln w="22225" algn="ctr">
              <a:solidFill>
                <a:schemeClr val="accent2"/>
              </a:solidFill>
              <a:round/>
              <a:headEnd/>
              <a:tailEnd/>
            </a:ln>
          </p:spPr>
          <p:txBody>
            <a:bodyPr wrap="none" anchor="ctr"/>
            <a:lstStyle/>
            <a:p>
              <a:pPr algn="ctr"/>
              <a:endParaRPr lang="en-US" sz="1200" b="1">
                <a:latin typeface="Tahoma" pitchFamily="34" charset="0"/>
              </a:endParaRPr>
            </a:p>
            <a:p>
              <a:pPr algn="ctr"/>
              <a:r>
                <a:rPr lang="en-US" sz="1200">
                  <a:latin typeface="Tahoma" pitchFamily="34" charset="0"/>
                </a:rPr>
                <a:t>Sue Primich </a:t>
              </a:r>
            </a:p>
            <a:p>
              <a:pPr algn="ctr"/>
              <a:r>
                <a:rPr lang="en-US" sz="1200">
                  <a:latin typeface="Tahoma" pitchFamily="34" charset="0"/>
                </a:rPr>
                <a:t>Counselor, Garden Grove Ctr.</a:t>
              </a:r>
            </a:p>
            <a:p>
              <a:pPr algn="ctr"/>
              <a:r>
                <a:rPr lang="en-US" sz="1200" b="1">
                  <a:latin typeface="Tahoma" pitchFamily="34" charset="0"/>
                </a:rPr>
                <a:t> </a:t>
              </a:r>
            </a:p>
          </p:txBody>
        </p:sp>
        <p:sp>
          <p:nvSpPr>
            <p:cNvPr id="4110" name="AutoShape 99"/>
            <p:cNvSpPr>
              <a:spLocks noChangeArrowheads="1"/>
            </p:cNvSpPr>
            <p:nvPr/>
          </p:nvSpPr>
          <p:spPr bwMode="auto">
            <a:xfrm>
              <a:off x="5410200" y="3200400"/>
              <a:ext cx="3352800" cy="381000"/>
            </a:xfrm>
            <a:prstGeom prst="roundRect">
              <a:avLst>
                <a:gd name="adj" fmla="val 16667"/>
              </a:avLst>
            </a:prstGeom>
            <a:solidFill>
              <a:srgbClr val="EFF7FF"/>
            </a:solidFill>
            <a:ln w="22225" algn="ctr">
              <a:solidFill>
                <a:schemeClr val="accent2"/>
              </a:solidFill>
              <a:round/>
              <a:headEnd/>
              <a:tailEnd/>
            </a:ln>
          </p:spPr>
          <p:txBody>
            <a:bodyPr wrap="none" anchor="ctr"/>
            <a:lstStyle/>
            <a:p>
              <a:pPr algn="ctr"/>
              <a:r>
                <a:rPr lang="en-US" sz="1200">
                  <a:latin typeface="Tahoma" pitchFamily="34" charset="0"/>
                </a:rPr>
                <a:t>Nancy Jenkins </a:t>
              </a:r>
            </a:p>
            <a:p>
              <a:pPr algn="ctr"/>
              <a:r>
                <a:rPr lang="en-US" sz="1200">
                  <a:latin typeface="Tahoma" pitchFamily="34" charset="0"/>
                </a:rPr>
                <a:t>.5 Articulation Officer &amp; .5 Counselor</a:t>
              </a:r>
            </a:p>
          </p:txBody>
        </p:sp>
        <p:sp>
          <p:nvSpPr>
            <p:cNvPr id="4111" name="AutoShape 100"/>
            <p:cNvSpPr>
              <a:spLocks noChangeArrowheads="1"/>
            </p:cNvSpPr>
            <p:nvPr/>
          </p:nvSpPr>
          <p:spPr bwMode="auto">
            <a:xfrm>
              <a:off x="5486400" y="2209800"/>
              <a:ext cx="2971800" cy="609600"/>
            </a:xfrm>
            <a:prstGeom prst="roundRect">
              <a:avLst>
                <a:gd name="adj" fmla="val 16667"/>
              </a:avLst>
            </a:prstGeom>
            <a:solidFill>
              <a:srgbClr val="EFF7FF"/>
            </a:solidFill>
            <a:ln w="22225" algn="ctr">
              <a:solidFill>
                <a:schemeClr val="accent2"/>
              </a:solidFill>
              <a:round/>
              <a:headEnd/>
              <a:tailEnd/>
            </a:ln>
          </p:spPr>
          <p:txBody>
            <a:bodyPr wrap="none" anchor="ctr"/>
            <a:lstStyle/>
            <a:p>
              <a:pPr algn="ctr"/>
              <a:r>
                <a:rPr lang="en-US" sz="1200">
                  <a:latin typeface="Tahoma" pitchFamily="34" charset="0"/>
                </a:rPr>
                <a:t>Ailene Nguyen</a:t>
              </a:r>
            </a:p>
            <a:p>
              <a:pPr algn="ctr"/>
              <a:r>
                <a:rPr lang="en-US" sz="1200">
                  <a:latin typeface="Tahoma" pitchFamily="34" charset="0"/>
                </a:rPr>
                <a:t>Department Chair/Counselor LeJao Ctr.</a:t>
              </a:r>
            </a:p>
            <a:p>
              <a:pPr algn="ctr"/>
              <a:r>
                <a:rPr lang="en-US" sz="1200">
                  <a:latin typeface="Tahoma" pitchFamily="34" charset="0"/>
                </a:rPr>
                <a:t>Reports to Dean &amp; Represent Constituents</a:t>
              </a:r>
            </a:p>
          </p:txBody>
        </p:sp>
        <p:sp>
          <p:nvSpPr>
            <p:cNvPr id="4112" name="AutoShape 126"/>
            <p:cNvSpPr>
              <a:spLocks noChangeArrowheads="1"/>
            </p:cNvSpPr>
            <p:nvPr/>
          </p:nvSpPr>
          <p:spPr bwMode="auto">
            <a:xfrm>
              <a:off x="2362200" y="1600200"/>
              <a:ext cx="3657600" cy="388938"/>
            </a:xfrm>
            <a:prstGeom prst="roundRect">
              <a:avLst>
                <a:gd name="adj" fmla="val 16667"/>
              </a:avLst>
            </a:prstGeom>
            <a:solidFill>
              <a:srgbClr val="EFF7FF"/>
            </a:solidFill>
            <a:ln w="22225" algn="ctr">
              <a:solidFill>
                <a:schemeClr val="accent2"/>
              </a:solidFill>
              <a:round/>
              <a:headEnd/>
              <a:tailEnd/>
            </a:ln>
          </p:spPr>
          <p:txBody>
            <a:bodyPr wrap="none" anchor="ctr"/>
            <a:lstStyle/>
            <a:p>
              <a:pPr algn="ctr"/>
              <a:r>
                <a:rPr lang="en-US" sz="1200">
                  <a:latin typeface="Tahoma" pitchFamily="34" charset="0"/>
                </a:rPr>
                <a:t>Dr. Shalamon Duke</a:t>
              </a:r>
            </a:p>
            <a:p>
              <a:pPr algn="ctr"/>
              <a:r>
                <a:rPr lang="en-US" sz="1200">
                  <a:latin typeface="Tahoma" pitchFamily="34" charset="0"/>
                </a:rPr>
                <a:t>Dean of Counseling</a:t>
              </a:r>
            </a:p>
          </p:txBody>
        </p:sp>
        <p:cxnSp>
          <p:nvCxnSpPr>
            <p:cNvPr id="20" name="Elbow Connector 19"/>
            <p:cNvCxnSpPr/>
            <p:nvPr/>
          </p:nvCxnSpPr>
          <p:spPr>
            <a:xfrm>
              <a:off x="4190465" y="2286383"/>
              <a:ext cx="1296113" cy="381320"/>
            </a:xfrm>
            <a:prstGeom prst="bentConnector3">
              <a:avLst>
                <a:gd name="adj1" fmla="val 50000"/>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112" idx="2"/>
            </p:cNvCxnSpPr>
            <p:nvPr/>
          </p:nvCxnSpPr>
          <p:spPr>
            <a:xfrm rot="5400000">
              <a:off x="2746626" y="3433216"/>
              <a:ext cx="2887679"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124" idx="3"/>
            </p:cNvCxnSpPr>
            <p:nvPr/>
          </p:nvCxnSpPr>
          <p:spPr>
            <a:xfrm>
              <a:off x="3352087" y="2667703"/>
              <a:ext cx="838378"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09822" y="3658366"/>
              <a:ext cx="380644"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4117" name="AutoShape 126"/>
            <p:cNvSpPr>
              <a:spLocks noChangeArrowheads="1"/>
            </p:cNvSpPr>
            <p:nvPr/>
          </p:nvSpPr>
          <p:spPr bwMode="auto">
            <a:xfrm>
              <a:off x="2133600" y="914400"/>
              <a:ext cx="3962400" cy="381000"/>
            </a:xfrm>
            <a:prstGeom prst="roundRect">
              <a:avLst>
                <a:gd name="adj" fmla="val 16667"/>
              </a:avLst>
            </a:prstGeom>
            <a:solidFill>
              <a:srgbClr val="EFF7FF"/>
            </a:solidFill>
            <a:ln w="22225" algn="ctr">
              <a:solidFill>
                <a:schemeClr val="accent2"/>
              </a:solidFill>
              <a:round/>
              <a:headEnd/>
              <a:tailEnd/>
            </a:ln>
          </p:spPr>
          <p:txBody>
            <a:bodyPr wrap="none" anchor="ctr"/>
            <a:lstStyle/>
            <a:p>
              <a:pPr algn="ctr"/>
              <a:r>
                <a:rPr lang="en-US" sz="1200">
                  <a:latin typeface="Tahoma" pitchFamily="34" charset="0"/>
                </a:rPr>
                <a:t>Dr. Vangie Meneses</a:t>
              </a:r>
            </a:p>
            <a:p>
              <a:pPr algn="ctr"/>
              <a:r>
                <a:rPr lang="en-US" sz="1100"/>
                <a:t>Vice President of Student Services &amp; Economic Development</a:t>
              </a:r>
              <a:endParaRPr lang="en-US" sz="1100">
                <a:latin typeface="Tahoma" pitchFamily="34" charset="0"/>
              </a:endParaRPr>
            </a:p>
          </p:txBody>
        </p:sp>
        <p:sp>
          <p:nvSpPr>
            <p:cNvPr id="4118" name="AutoShape 97"/>
            <p:cNvSpPr>
              <a:spLocks noChangeArrowheads="1"/>
            </p:cNvSpPr>
            <p:nvPr/>
          </p:nvSpPr>
          <p:spPr bwMode="auto">
            <a:xfrm>
              <a:off x="6553200" y="1219200"/>
              <a:ext cx="2057400" cy="609600"/>
            </a:xfrm>
            <a:prstGeom prst="roundRect">
              <a:avLst>
                <a:gd name="adj" fmla="val 16667"/>
              </a:avLst>
            </a:prstGeom>
            <a:solidFill>
              <a:srgbClr val="EFF7FF"/>
            </a:solidFill>
            <a:ln w="22225" algn="ctr">
              <a:solidFill>
                <a:schemeClr val="accent2"/>
              </a:solidFill>
              <a:round/>
              <a:headEnd/>
              <a:tailEnd/>
            </a:ln>
          </p:spPr>
          <p:txBody>
            <a:bodyPr wrap="none" anchor="ctr"/>
            <a:lstStyle/>
            <a:p>
              <a:pPr algn="ctr"/>
              <a:endParaRPr lang="en-US" sz="1100">
                <a:latin typeface="Tahoma" pitchFamily="34" charset="0"/>
              </a:endParaRPr>
            </a:p>
            <a:p>
              <a:pPr algn="ctr"/>
              <a:r>
                <a:rPr lang="en-US" sz="1100">
                  <a:latin typeface="Tahoma" pitchFamily="34" charset="0"/>
                </a:rPr>
                <a:t>Sheila Mae Kilayko Cruz</a:t>
              </a:r>
            </a:p>
            <a:p>
              <a:pPr algn="ctr"/>
              <a:r>
                <a:rPr lang="en-US" sz="1100">
                  <a:latin typeface="Tahoma" pitchFamily="34" charset="0"/>
                </a:rPr>
                <a:t>Administrative Assistant to </a:t>
              </a:r>
            </a:p>
            <a:p>
              <a:pPr algn="ctr"/>
              <a:r>
                <a:rPr lang="en-US" sz="1100">
                  <a:latin typeface="Tahoma" pitchFamily="34" charset="0"/>
                </a:rPr>
                <a:t>V.P. of Student Services</a:t>
              </a:r>
            </a:p>
            <a:p>
              <a:pPr algn="ctr"/>
              <a:endParaRPr lang="en-US" sz="1200">
                <a:latin typeface="Tahoma" pitchFamily="34" charset="0"/>
              </a:endParaRPr>
            </a:p>
          </p:txBody>
        </p:sp>
        <p:cxnSp>
          <p:nvCxnSpPr>
            <p:cNvPr id="26" name="Straight Connector 25"/>
            <p:cNvCxnSpPr>
              <a:stCxn id="4117" idx="3"/>
            </p:cNvCxnSpPr>
            <p:nvPr/>
          </p:nvCxnSpPr>
          <p:spPr>
            <a:xfrm>
              <a:off x="6095287" y="1104102"/>
              <a:ext cx="457735" cy="191618"/>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endCxn id="4110" idx="1"/>
            </p:cNvCxnSpPr>
            <p:nvPr/>
          </p:nvCxnSpPr>
          <p:spPr>
            <a:xfrm>
              <a:off x="4190465" y="2895728"/>
              <a:ext cx="1219021" cy="494374"/>
            </a:xfrm>
            <a:prstGeom prst="bentConnector3">
              <a:avLst>
                <a:gd name="adj1" fmla="val 50000"/>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4109" idx="1"/>
            </p:cNvCxnSpPr>
            <p:nvPr/>
          </p:nvCxnSpPr>
          <p:spPr>
            <a:xfrm>
              <a:off x="4190465" y="3886392"/>
              <a:ext cx="1296113" cy="266348"/>
            </a:xfrm>
            <a:prstGeom prst="bentConnector3">
              <a:avLst>
                <a:gd name="adj1" fmla="val 50000"/>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4108" idx="1"/>
            </p:cNvCxnSpPr>
            <p:nvPr/>
          </p:nvCxnSpPr>
          <p:spPr>
            <a:xfrm>
              <a:off x="4190465" y="4344358"/>
              <a:ext cx="1371600" cy="571021"/>
            </a:xfrm>
            <a:prstGeom prst="bentConnector3">
              <a:avLst>
                <a:gd name="adj1" fmla="val 50000"/>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4112" idx="0"/>
            </p:cNvCxnSpPr>
            <p:nvPr/>
          </p:nvCxnSpPr>
          <p:spPr>
            <a:xfrm rot="5400000">
              <a:off x="4038933" y="1447252"/>
              <a:ext cx="304672" cy="1606"/>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4124" name="AutoShape 97"/>
            <p:cNvSpPr>
              <a:spLocks noChangeArrowheads="1"/>
            </p:cNvSpPr>
            <p:nvPr/>
          </p:nvSpPr>
          <p:spPr bwMode="auto">
            <a:xfrm>
              <a:off x="533400" y="2362200"/>
              <a:ext cx="2819400" cy="609600"/>
            </a:xfrm>
            <a:prstGeom prst="roundRect">
              <a:avLst>
                <a:gd name="adj" fmla="val 16667"/>
              </a:avLst>
            </a:prstGeom>
            <a:solidFill>
              <a:srgbClr val="EFF7FF"/>
            </a:solidFill>
            <a:ln w="22225" algn="ctr">
              <a:solidFill>
                <a:schemeClr val="accent2"/>
              </a:solidFill>
              <a:round/>
              <a:headEnd/>
              <a:tailEnd/>
            </a:ln>
          </p:spPr>
          <p:txBody>
            <a:bodyPr wrap="none" anchor="ctr"/>
            <a:lstStyle/>
            <a:p>
              <a:pPr algn="ctr"/>
              <a:r>
                <a:rPr lang="en-US" sz="1200">
                  <a:latin typeface="Tahoma" pitchFamily="34" charset="0"/>
                </a:rPr>
                <a:t>JP Nguyen</a:t>
              </a:r>
            </a:p>
            <a:p>
              <a:pPr algn="ctr"/>
              <a:r>
                <a:rPr lang="en-US" sz="1200">
                  <a:latin typeface="Tahoma" pitchFamily="34" charset="0"/>
                </a:rPr>
                <a:t>Counseling Office Coordinator</a:t>
              </a:r>
            </a:p>
            <a:p>
              <a:pPr algn="ctr"/>
              <a:r>
                <a:rPr lang="en-US" sz="1200">
                  <a:latin typeface="Tahoma" pitchFamily="34" charset="0"/>
                </a:rPr>
                <a:t>Reports to Dean &amp; Support Counselors</a:t>
              </a:r>
            </a:p>
          </p:txBody>
        </p:sp>
      </p:gr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SplashOrange.jpg"/>
          <p:cNvPicPr>
            <a:picLocks noChangeAspect="1"/>
          </p:cNvPicPr>
          <p:nvPr/>
        </p:nvPicPr>
        <p:blipFill>
          <a:blip r:embed="rId2">
            <a:extLst>
              <a:ext uri="{28A0092B-C50C-407E-A947-70E740481C1C}">
                <a14:useLocalDpi xmlns="" xmlns:a14="http://schemas.microsoft.com/office/drawing/2010/main" val="0"/>
              </a:ext>
            </a:extLst>
          </a:blip>
          <a:srcRect r="15746"/>
          <a:stretch>
            <a:fillRect/>
          </a:stretch>
        </p:blipFill>
        <p:spPr bwMode="auto">
          <a:xfrm>
            <a:off x="5473700" y="4572000"/>
            <a:ext cx="3670300" cy="163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ubtitle 2"/>
          <p:cNvSpPr>
            <a:spLocks noGrp="1"/>
          </p:cNvSpPr>
          <p:nvPr>
            <p:ph type="subTitle" idx="1"/>
          </p:nvPr>
        </p:nvSpPr>
        <p:spPr>
          <a:xfrm>
            <a:off x="3200400" y="1671638"/>
            <a:ext cx="5561013" cy="3505200"/>
          </a:xfrm>
        </p:spPr>
        <p:txBody>
          <a:bodyPr/>
          <a:lstStyle/>
          <a:p>
            <a:pPr marL="342900" indent="-342900" algn="l" eaLnBrk="1" hangingPunct="1">
              <a:buFont typeface="+mj-lt"/>
              <a:buAutoNum type="arabicPeriod"/>
              <a:defRPr/>
            </a:pPr>
            <a:r>
              <a:rPr lang="en-US" sz="2000" b="1" i="1" dirty="0" smtClean="0">
                <a:solidFill>
                  <a:schemeClr val="accent6">
                    <a:lumMod val="50000"/>
                  </a:schemeClr>
                </a:solidFill>
                <a:latin typeface="Helvetica" pitchFamily="-108" charset="0"/>
                <a:ea typeface="ＭＳ Ｐゴシック" pitchFamily="-108" charset="-128"/>
                <a:cs typeface="Helvetica" pitchFamily="-108" charset="0"/>
              </a:rPr>
              <a:t>Monthly Meeting/Training</a:t>
            </a:r>
          </a:p>
          <a:p>
            <a:pPr marL="342900" indent="-342900" algn="l" eaLnBrk="1" hangingPunct="1">
              <a:buFont typeface="+mj-lt"/>
              <a:buAutoNum type="arabicPeriod"/>
              <a:defRPr/>
            </a:pPr>
            <a:r>
              <a:rPr lang="en-US" sz="2000" b="1" i="1" dirty="0" smtClean="0">
                <a:solidFill>
                  <a:schemeClr val="accent6">
                    <a:lumMod val="50000"/>
                  </a:schemeClr>
                </a:solidFill>
                <a:latin typeface="Helvetica" pitchFamily="-108" charset="0"/>
                <a:ea typeface="ＭＳ Ｐゴシック" pitchFamily="-108" charset="-128"/>
                <a:cs typeface="Helvetica" pitchFamily="-108" charset="0"/>
              </a:rPr>
              <a:t>Orientation</a:t>
            </a:r>
          </a:p>
          <a:p>
            <a:pPr marL="342900" indent="-342900" algn="l" eaLnBrk="1" hangingPunct="1">
              <a:buFont typeface="+mj-lt"/>
              <a:buAutoNum type="arabicPeriod"/>
              <a:defRPr/>
            </a:pPr>
            <a:r>
              <a:rPr lang="en-US" sz="2000" b="1" i="1" dirty="0" smtClean="0">
                <a:solidFill>
                  <a:schemeClr val="accent6">
                    <a:lumMod val="50000"/>
                  </a:schemeClr>
                </a:solidFill>
                <a:latin typeface="Helvetica" pitchFamily="-108" charset="0"/>
                <a:ea typeface="ＭＳ Ｐゴシック" pitchFamily="-108" charset="-128"/>
                <a:cs typeface="Helvetica" pitchFamily="-108" charset="0"/>
              </a:rPr>
              <a:t>Student Educational Plan</a:t>
            </a:r>
          </a:p>
          <a:p>
            <a:pPr marL="342900" indent="-342900" algn="l" eaLnBrk="1" hangingPunct="1">
              <a:buFont typeface="+mj-lt"/>
              <a:buAutoNum type="arabicPeriod"/>
              <a:defRPr/>
            </a:pPr>
            <a:r>
              <a:rPr lang="en-US" sz="2000" b="1" i="1" dirty="0" smtClean="0">
                <a:solidFill>
                  <a:schemeClr val="accent6">
                    <a:lumMod val="50000"/>
                  </a:schemeClr>
                </a:solidFill>
                <a:latin typeface="Helvetica" pitchFamily="-108" charset="0"/>
                <a:ea typeface="ＭＳ Ｐゴシック" pitchFamily="-108" charset="-128"/>
                <a:cs typeface="Helvetica" pitchFamily="-108" charset="0"/>
              </a:rPr>
              <a:t>Follow-up</a:t>
            </a:r>
          </a:p>
          <a:p>
            <a:pPr marL="342900" indent="-342900" algn="l" eaLnBrk="1" hangingPunct="1">
              <a:buFont typeface="+mj-lt"/>
              <a:buAutoNum type="arabicPeriod"/>
              <a:defRPr/>
            </a:pPr>
            <a:r>
              <a:rPr lang="en-US" sz="2000" b="1" i="1" dirty="0" smtClean="0">
                <a:solidFill>
                  <a:schemeClr val="accent6">
                    <a:lumMod val="50000"/>
                  </a:schemeClr>
                </a:solidFill>
                <a:latin typeface="Helvetica" pitchFamily="-108" charset="0"/>
                <a:ea typeface="ＭＳ Ｐゴシック" pitchFamily="-108" charset="-128"/>
                <a:cs typeface="Helvetica" pitchFamily="-108" charset="0"/>
              </a:rPr>
              <a:t>SARS (Scheduling &amp; Reporting System)</a:t>
            </a:r>
          </a:p>
          <a:p>
            <a:pPr marL="342900" indent="-342900" algn="l" eaLnBrk="1" hangingPunct="1">
              <a:buFont typeface="+mj-lt"/>
              <a:buAutoNum type="arabicPeriod"/>
              <a:defRPr/>
            </a:pPr>
            <a:r>
              <a:rPr lang="en-US" sz="2000" b="1" i="1" dirty="0" smtClean="0">
                <a:solidFill>
                  <a:schemeClr val="accent6">
                    <a:lumMod val="50000"/>
                  </a:schemeClr>
                </a:solidFill>
                <a:latin typeface="Helvetica" pitchFamily="-108" charset="0"/>
                <a:ea typeface="ＭＳ Ｐゴシック" pitchFamily="-108" charset="-128"/>
                <a:cs typeface="Helvetica" pitchFamily="-108" charset="0"/>
              </a:rPr>
              <a:t>Counseling Courses</a:t>
            </a:r>
          </a:p>
          <a:p>
            <a:pPr marL="342900" indent="-342900" algn="l" eaLnBrk="1" hangingPunct="1">
              <a:buFont typeface="+mj-lt"/>
              <a:buAutoNum type="arabicPeriod"/>
              <a:defRPr/>
            </a:pPr>
            <a:r>
              <a:rPr lang="en-US" sz="2000" b="1" i="1" dirty="0" smtClean="0">
                <a:solidFill>
                  <a:schemeClr val="accent6">
                    <a:lumMod val="50000"/>
                  </a:schemeClr>
                </a:solidFill>
                <a:latin typeface="Helvetica" pitchFamily="-108" charset="0"/>
                <a:ea typeface="ＭＳ Ｐゴシック" pitchFamily="-108" charset="-128"/>
                <a:cs typeface="Helvetica" pitchFamily="-108" charset="0"/>
              </a:rPr>
              <a:t>Transfer Center</a:t>
            </a:r>
          </a:p>
          <a:p>
            <a:pPr marL="342900" indent="-342900" algn="l" eaLnBrk="1" hangingPunct="1">
              <a:buFont typeface="Arial" pitchFamily="34" charset="0"/>
              <a:buNone/>
              <a:defRPr/>
            </a:pPr>
            <a:endParaRPr lang="en-US" sz="1800" b="1" i="1" dirty="0" smtClean="0">
              <a:solidFill>
                <a:schemeClr val="accent6">
                  <a:lumMod val="50000"/>
                </a:schemeClr>
              </a:solidFill>
              <a:latin typeface="Helvetica" pitchFamily="-108" charset="0"/>
              <a:ea typeface="ＭＳ Ｐゴシック" pitchFamily="-108" charset="-128"/>
              <a:cs typeface="Helvetica" pitchFamily="-108" charset="0"/>
            </a:endParaRPr>
          </a:p>
          <a:p>
            <a:pPr marL="342900" indent="-342900" algn="l" eaLnBrk="1" hangingPunct="1">
              <a:buFont typeface="+mj-lt"/>
              <a:buAutoNum type="arabicPeriod"/>
              <a:defRPr/>
            </a:pPr>
            <a:endParaRPr lang="en-US" sz="1800" b="1" i="1" dirty="0" smtClean="0">
              <a:solidFill>
                <a:schemeClr val="accent6">
                  <a:lumMod val="50000"/>
                </a:schemeClr>
              </a:solidFill>
              <a:latin typeface="Helvetica" pitchFamily="-108" charset="0"/>
              <a:ea typeface="ＭＳ Ｐゴシック" pitchFamily="-108" charset="-128"/>
              <a:cs typeface="Helvetica" pitchFamily="-108" charset="0"/>
            </a:endParaRPr>
          </a:p>
          <a:p>
            <a:pPr marL="342900" indent="-342900" algn="l" eaLnBrk="1" hangingPunct="1">
              <a:buFont typeface="Arial" pitchFamily="34" charset="0"/>
              <a:buNone/>
              <a:defRPr/>
            </a:pPr>
            <a:endParaRPr lang="en-US" sz="1800" b="1" i="1" dirty="0" smtClean="0">
              <a:solidFill>
                <a:schemeClr val="accent6">
                  <a:lumMod val="50000"/>
                </a:schemeClr>
              </a:solidFill>
              <a:latin typeface="Helvetica" pitchFamily="-108" charset="0"/>
              <a:ea typeface="ＭＳ Ｐゴシック" pitchFamily="-108" charset="-128"/>
              <a:cs typeface="Helvetica" pitchFamily="-108" charset="0"/>
            </a:endParaRPr>
          </a:p>
        </p:txBody>
      </p:sp>
      <p:sp>
        <p:nvSpPr>
          <p:cNvPr id="5124" name="Title 1"/>
          <p:cNvSpPr txBox="1">
            <a:spLocks/>
          </p:cNvSpPr>
          <p:nvPr/>
        </p:nvSpPr>
        <p:spPr bwMode="auto">
          <a:xfrm>
            <a:off x="381000" y="201613"/>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F58031"/>
                </a:solidFill>
                <a:latin typeface="Helvetica" pitchFamily="-108" charset="0"/>
                <a:cs typeface="Helvetica" pitchFamily="-108" charset="0"/>
              </a:rPr>
              <a:t>Counseling </a:t>
            </a:r>
          </a:p>
        </p:txBody>
      </p:sp>
      <p:sp>
        <p:nvSpPr>
          <p:cNvPr id="9" name="Rectangle 8"/>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5126" name="Picture 9"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7"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pic>
        <p:nvPicPr>
          <p:cNvPr id="5128" name="Picture 7" descr="http://comps.fotosearch.com/bigcomps/IMZ/IMZ164/rco0006.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4038" y="2438400"/>
            <a:ext cx="2052637"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6" descr="SplashBlue.jpg"/>
          <p:cNvPicPr>
            <a:picLocks noChangeAspect="1"/>
          </p:cNvPicPr>
          <p:nvPr/>
        </p:nvPicPr>
        <p:blipFill>
          <a:blip r:embed="rId2">
            <a:extLst>
              <a:ext uri="{28A0092B-C50C-407E-A947-70E740481C1C}">
                <a14:useLocalDpi xmlns="" xmlns:a14="http://schemas.microsoft.com/office/drawing/2010/main" val="0"/>
              </a:ext>
            </a:extLst>
          </a:blip>
          <a:srcRect r="15564"/>
          <a:stretch>
            <a:fillRect/>
          </a:stretch>
        </p:blipFill>
        <p:spPr bwMode="auto">
          <a:xfrm>
            <a:off x="5562600" y="4572000"/>
            <a:ext cx="3581400"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6" name="Subtitle 2"/>
          <p:cNvSpPr>
            <a:spLocks noGrp="1"/>
          </p:cNvSpPr>
          <p:nvPr>
            <p:ph type="subTitle" idx="1"/>
          </p:nvPr>
        </p:nvSpPr>
        <p:spPr>
          <a:xfrm>
            <a:off x="533400" y="1671638"/>
            <a:ext cx="7772400" cy="3433762"/>
          </a:xfrm>
        </p:spPr>
        <p:txBody>
          <a:bodyPr/>
          <a:lstStyle/>
          <a:p>
            <a:pPr marL="457200" indent="-457200" algn="l" eaLnBrk="1" hangingPunct="1">
              <a:buFont typeface="Calibri" pitchFamily="34" charset="0"/>
              <a:buAutoNum type="arabicPeriod"/>
            </a:pPr>
            <a:r>
              <a:rPr lang="en-US" sz="2200" b="1" i="1" smtClean="0">
                <a:solidFill>
                  <a:srgbClr val="002060"/>
                </a:solidFill>
                <a:latin typeface="Helvetica" pitchFamily="-108" charset="0"/>
                <a:ea typeface="ＭＳ Ｐゴシック" pitchFamily="34" charset="-128"/>
                <a:cs typeface="Helvetica" pitchFamily="-108" charset="0"/>
              </a:rPr>
              <a:t>2008 hired 5 new part-timer counselors and provided training with resources and binder.</a:t>
            </a:r>
          </a:p>
          <a:p>
            <a:pPr marL="457200" indent="-457200" algn="l" eaLnBrk="1" hangingPunct="1">
              <a:buFont typeface="Calibri" pitchFamily="34" charset="0"/>
              <a:buAutoNum type="arabicPeriod"/>
            </a:pPr>
            <a:r>
              <a:rPr lang="en-US" sz="2200" b="1" i="1" dirty="0" smtClean="0">
                <a:solidFill>
                  <a:srgbClr val="002060"/>
                </a:solidFill>
                <a:latin typeface="Helvetica" pitchFamily="-108" charset="0"/>
                <a:ea typeface="ＭＳ Ｐゴシック" pitchFamily="34" charset="-128"/>
                <a:cs typeface="Helvetica" pitchFamily="-108" charset="0"/>
              </a:rPr>
              <a:t>Monthly meeting to update counseling information and share in discussion regarding the counseling department.  All counselors are encourage to attend.</a:t>
            </a:r>
          </a:p>
          <a:p>
            <a:pPr marL="1371600" lvl="2" indent="-457200" algn="l" eaLnBrk="1" hangingPunct="1">
              <a:buFont typeface="Calibri" pitchFamily="34" charset="0"/>
              <a:buAutoNum type="arabicPeriod"/>
            </a:pPr>
            <a:r>
              <a:rPr lang="en-US" sz="1400" b="1" i="1" dirty="0" smtClean="0">
                <a:solidFill>
                  <a:srgbClr val="002060"/>
                </a:solidFill>
                <a:latin typeface="Helvetica" pitchFamily="-108" charset="0"/>
                <a:ea typeface="ＭＳ Ｐゴシック" pitchFamily="34" charset="-128"/>
                <a:cs typeface="Helvetica" pitchFamily="-108" charset="0"/>
              </a:rPr>
              <a:t>Not many part-timer come  to the monthly meeting</a:t>
            </a:r>
          </a:p>
          <a:p>
            <a:pPr marL="1371600" lvl="2" indent="-457200" algn="l" eaLnBrk="1" hangingPunct="1">
              <a:buFont typeface="Calibri" pitchFamily="34" charset="0"/>
              <a:buAutoNum type="arabicPeriod"/>
            </a:pPr>
            <a:r>
              <a:rPr lang="en-US" sz="1400" b="1" i="1" dirty="0" smtClean="0">
                <a:solidFill>
                  <a:srgbClr val="002060"/>
                </a:solidFill>
                <a:latin typeface="Helvetica" pitchFamily="-108" charset="0"/>
                <a:ea typeface="ＭＳ Ｐゴシック" pitchFamily="34" charset="-128"/>
                <a:cs typeface="Helvetica" pitchFamily="-108" charset="0"/>
              </a:rPr>
              <a:t>Attendance are paid at non-instructional rate!</a:t>
            </a:r>
          </a:p>
          <a:p>
            <a:pPr marL="457200" indent="-457200" algn="l" eaLnBrk="1" hangingPunct="1">
              <a:buFont typeface="Calibri" pitchFamily="34" charset="0"/>
              <a:buAutoNum type="arabicPeriod"/>
            </a:pPr>
            <a:r>
              <a:rPr lang="en-US" sz="2200" b="1" i="1" dirty="0" smtClean="0">
                <a:solidFill>
                  <a:srgbClr val="002060"/>
                </a:solidFill>
                <a:latin typeface="Helvetica" pitchFamily="-108" charset="0"/>
                <a:ea typeface="ＭＳ Ｐゴシック" pitchFamily="34" charset="-128"/>
                <a:cs typeface="Helvetica" pitchFamily="-108" charset="0"/>
              </a:rPr>
              <a:t>Professional Development – All counselors are encourage to attend workshops and conferences.</a:t>
            </a:r>
          </a:p>
          <a:p>
            <a:pPr marL="914400" lvl="1" indent="-457200" algn="l" eaLnBrk="1" hangingPunct="1"/>
            <a:endParaRPr lang="en-US" sz="1800" b="1" i="1" dirty="0" smtClean="0">
              <a:solidFill>
                <a:srgbClr val="002060"/>
              </a:solidFill>
              <a:latin typeface="Helvetica" pitchFamily="-108" charset="0"/>
              <a:ea typeface="ＭＳ Ｐゴシック" pitchFamily="34" charset="-128"/>
              <a:cs typeface="Helvetica" pitchFamily="-108" charset="0"/>
            </a:endParaRPr>
          </a:p>
        </p:txBody>
      </p:sp>
      <p:sp>
        <p:nvSpPr>
          <p:cNvPr id="6147" name="Title 1"/>
          <p:cNvSpPr txBox="1">
            <a:spLocks/>
          </p:cNvSpPr>
          <p:nvPr/>
        </p:nvSpPr>
        <p:spPr bwMode="auto">
          <a:xfrm>
            <a:off x="381000" y="201613"/>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0089CC"/>
                </a:solidFill>
                <a:latin typeface="Helvetica" pitchFamily="-108" charset="0"/>
                <a:cs typeface="Helvetica" pitchFamily="-108" charset="0"/>
              </a:rPr>
              <a:t>Counselor Training</a:t>
            </a:r>
          </a:p>
        </p:txBody>
      </p:sp>
      <p:sp>
        <p:nvSpPr>
          <p:cNvPr id="8" name="Rectangle 7"/>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6150" name="Picture 8"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1"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81000" y="1287463"/>
            <a:ext cx="8382000" cy="3055937"/>
          </a:xfrm>
        </p:spPr>
        <p:txBody>
          <a:bodyPr/>
          <a:lstStyle/>
          <a:p>
            <a:pPr algn="l" eaLnBrk="1" hangingPunct="1">
              <a:buFont typeface="Arial" pitchFamily="34" charset="0"/>
              <a:buNone/>
              <a:defRPr/>
            </a:pPr>
            <a:r>
              <a:rPr lang="en-US" sz="1800" b="1" dirty="0" smtClean="0">
                <a:solidFill>
                  <a:schemeClr val="accent3">
                    <a:lumMod val="50000"/>
                  </a:schemeClr>
                </a:solidFill>
              </a:rPr>
              <a:t>Orientation is designed to provide information about student services, academic options, registration procedures, college policies, academic expectations, and student activities.</a:t>
            </a:r>
          </a:p>
          <a:p>
            <a:pPr marL="342900" indent="-342900" algn="l" eaLnBrk="1" hangingPunct="1">
              <a:buFont typeface="+mj-lt"/>
              <a:buAutoNum type="arabicPeriod"/>
              <a:defRPr/>
            </a:pPr>
            <a:r>
              <a:rPr lang="en-US" sz="1800" b="1" i="1" dirty="0" smtClean="0">
                <a:solidFill>
                  <a:schemeClr val="accent3">
                    <a:lumMod val="50000"/>
                  </a:schemeClr>
                </a:solidFill>
                <a:latin typeface="Helvetica" pitchFamily="-108" charset="0"/>
                <a:ea typeface="ＭＳ Ｐゴシック" pitchFamily="-108" charset="-128"/>
                <a:cs typeface="Helvetica" pitchFamily="-108" charset="0"/>
              </a:rPr>
              <a:t>Counseling 105 courses</a:t>
            </a:r>
          </a:p>
          <a:p>
            <a:pPr marL="342900" indent="-342900" algn="l" eaLnBrk="1" hangingPunct="1">
              <a:buFont typeface="+mj-lt"/>
              <a:buAutoNum type="arabicPeriod"/>
              <a:defRPr/>
            </a:pPr>
            <a:r>
              <a:rPr lang="en-US" sz="1800" b="1" i="1" dirty="0" smtClean="0">
                <a:solidFill>
                  <a:schemeClr val="accent3">
                    <a:lumMod val="50000"/>
                  </a:schemeClr>
                </a:solidFill>
                <a:latin typeface="Helvetica" pitchFamily="-108" charset="0"/>
                <a:ea typeface="ＭＳ Ｐゴシック" pitchFamily="-108" charset="-128"/>
                <a:cs typeface="Helvetica" pitchFamily="-108" charset="0"/>
              </a:rPr>
              <a:t>International Students Programs</a:t>
            </a:r>
          </a:p>
          <a:p>
            <a:pPr marL="342900" indent="-342900" algn="l" eaLnBrk="1" hangingPunct="1">
              <a:buFont typeface="+mj-lt"/>
              <a:buAutoNum type="arabicPeriod"/>
              <a:defRPr/>
            </a:pPr>
            <a:r>
              <a:rPr lang="en-US" sz="1800" b="1" i="1" dirty="0" smtClean="0">
                <a:solidFill>
                  <a:schemeClr val="accent3">
                    <a:lumMod val="50000"/>
                  </a:schemeClr>
                </a:solidFill>
                <a:latin typeface="Helvetica" pitchFamily="-108" charset="0"/>
                <a:ea typeface="ＭＳ Ｐゴシック" pitchFamily="-108" charset="-128"/>
                <a:cs typeface="Helvetica" pitchFamily="-108" charset="0"/>
              </a:rPr>
              <a:t>ESL Bridge Cohort</a:t>
            </a:r>
          </a:p>
          <a:p>
            <a:pPr marL="342900" indent="-342900" algn="l" eaLnBrk="1" hangingPunct="1">
              <a:buFont typeface="Arial" pitchFamily="34" charset="0"/>
              <a:buNone/>
              <a:defRPr/>
            </a:pPr>
            <a:r>
              <a:rPr lang="en-US" sz="1600" b="1" i="1" dirty="0" smtClean="0">
                <a:solidFill>
                  <a:schemeClr val="accent3">
                    <a:lumMod val="50000"/>
                  </a:schemeClr>
                </a:solidFill>
                <a:latin typeface="Helvetica" pitchFamily="-108" charset="0"/>
                <a:ea typeface="ＭＳ Ｐゴシック" pitchFamily="-108" charset="-128"/>
                <a:cs typeface="Helvetica" pitchFamily="-108" charset="0"/>
              </a:rPr>
              <a:t>5,047 students received orientation since </a:t>
            </a:r>
            <a:r>
              <a:rPr lang="en-US" sz="1400" b="1" i="1" dirty="0" smtClean="0">
                <a:solidFill>
                  <a:schemeClr val="accent3">
                    <a:lumMod val="50000"/>
                  </a:schemeClr>
                </a:solidFill>
                <a:latin typeface="Helvetica" pitchFamily="-108" charset="0"/>
                <a:ea typeface="ＭＳ Ｐゴシック" pitchFamily="-108" charset="-128"/>
                <a:cs typeface="Helvetica" pitchFamily="-108" charset="0"/>
              </a:rPr>
              <a:t>July 1, 2008 to April 1, 2010 </a:t>
            </a:r>
            <a:r>
              <a:rPr lang="en-US" sz="1600" b="1" i="1" dirty="0" smtClean="0">
                <a:solidFill>
                  <a:schemeClr val="accent3">
                    <a:lumMod val="50000"/>
                  </a:schemeClr>
                </a:solidFill>
                <a:latin typeface="Helvetica" pitchFamily="-108" charset="0"/>
                <a:ea typeface="ＭＳ Ｐゴシック" pitchFamily="-108" charset="-128"/>
                <a:cs typeface="Helvetica" pitchFamily="-108" charset="0"/>
              </a:rPr>
              <a:t>from COUNS 105</a:t>
            </a:r>
          </a:p>
        </p:txBody>
      </p:sp>
      <p:sp>
        <p:nvSpPr>
          <p:cNvPr id="7171" name="Title 1"/>
          <p:cNvSpPr txBox="1">
            <a:spLocks/>
          </p:cNvSpPr>
          <p:nvPr/>
        </p:nvSpPr>
        <p:spPr bwMode="auto">
          <a:xfrm>
            <a:off x="381000" y="201613"/>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ADCC2B"/>
                </a:solidFill>
                <a:latin typeface="Helvetica" pitchFamily="-108" charset="0"/>
                <a:cs typeface="Helvetica" pitchFamily="-108" charset="0"/>
              </a:rPr>
              <a:t>Orientation </a:t>
            </a:r>
            <a:r>
              <a:rPr lang="en-US" sz="3000" b="1">
                <a:solidFill>
                  <a:srgbClr val="0089CC"/>
                </a:solidFill>
                <a:latin typeface="Helvetica" pitchFamily="-108" charset="0"/>
                <a:cs typeface="Helvetica" pitchFamily="-108" charset="0"/>
              </a:rPr>
              <a:t>(Matriculation) </a:t>
            </a:r>
            <a:endParaRPr lang="en-US" sz="3000" b="1">
              <a:solidFill>
                <a:srgbClr val="ADCC2B"/>
              </a:solidFill>
              <a:latin typeface="Helvetica" pitchFamily="-108" charset="0"/>
              <a:cs typeface="Helvetica" pitchFamily="-108" charset="0"/>
            </a:endParaRPr>
          </a:p>
        </p:txBody>
      </p:sp>
      <p:pic>
        <p:nvPicPr>
          <p:cNvPr id="7172" name="Picture 10" descr="SplashGreen.jpg"/>
          <p:cNvPicPr>
            <a:picLocks noChangeAspect="1"/>
          </p:cNvPicPr>
          <p:nvPr/>
        </p:nvPicPr>
        <p:blipFill>
          <a:blip r:embed="rId2">
            <a:extLst>
              <a:ext uri="{28A0092B-C50C-407E-A947-70E740481C1C}">
                <a14:useLocalDpi xmlns="" xmlns:a14="http://schemas.microsoft.com/office/drawing/2010/main" val="0"/>
              </a:ext>
            </a:extLst>
          </a:blip>
          <a:srcRect r="15788"/>
          <a:stretch>
            <a:fillRect/>
          </a:stretch>
        </p:blipFill>
        <p:spPr bwMode="auto">
          <a:xfrm>
            <a:off x="5486400" y="4572000"/>
            <a:ext cx="3657600" cy="163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7174" name="Picture 12"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5"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
        <p:nvSpPr>
          <p:cNvPr id="9" name="TextBox 8"/>
          <p:cNvSpPr txBox="1"/>
          <p:nvPr/>
        </p:nvSpPr>
        <p:spPr>
          <a:xfrm>
            <a:off x="228600" y="3733800"/>
            <a:ext cx="7620000" cy="1816100"/>
          </a:xfrm>
          <a:prstGeom prst="rect">
            <a:avLst/>
          </a:prstGeom>
          <a:noFill/>
        </p:spPr>
        <p:txBody>
          <a:bodyPr>
            <a:spAutoFit/>
          </a:bodyPr>
          <a:lstStyle/>
          <a:p>
            <a:pPr marL="342900" indent="-342900">
              <a:buFont typeface="+mj-lt"/>
              <a:buAutoNum type="arabicPeriod"/>
              <a:defRPr/>
            </a:pPr>
            <a:r>
              <a:rPr lang="en-US" sz="1400" dirty="0">
                <a:latin typeface="Arial" pitchFamily="34" charset="0"/>
              </a:rPr>
              <a:t>numerous complaints that students cannot access </a:t>
            </a:r>
          </a:p>
          <a:p>
            <a:pPr marL="342900" indent="-342900">
              <a:buFont typeface="+mj-lt"/>
              <a:buAutoNum type="arabicPeriod"/>
              <a:defRPr/>
            </a:pPr>
            <a:r>
              <a:rPr lang="en-US" sz="1400" dirty="0">
                <a:latin typeface="Arial" pitchFamily="34" charset="0"/>
              </a:rPr>
              <a:t>inaccessibility of logging into the orientation</a:t>
            </a:r>
          </a:p>
          <a:p>
            <a:pPr marL="342900" indent="-342900">
              <a:buFont typeface="+mj-lt"/>
              <a:buAutoNum type="arabicPeriod"/>
              <a:defRPr/>
            </a:pPr>
            <a:r>
              <a:rPr lang="en-US" sz="1400" dirty="0">
                <a:latin typeface="Arial" pitchFamily="34" charset="0"/>
              </a:rPr>
              <a:t>commitment of the college to provide technological infrastructure to support website and advanced cyber security software</a:t>
            </a:r>
          </a:p>
          <a:p>
            <a:pPr marL="342900" indent="-342900">
              <a:buFont typeface="+mj-lt"/>
              <a:buAutoNum type="arabicPeriod"/>
              <a:defRPr/>
            </a:pPr>
            <a:r>
              <a:rPr lang="en-US" sz="1400" dirty="0">
                <a:latin typeface="Arial" pitchFamily="34" charset="0"/>
              </a:rPr>
              <a:t>implement in-person group orientation for senior high school graduates from the Early College Program by offering a one day orientation, provide in-person orientation</a:t>
            </a:r>
          </a:p>
          <a:p>
            <a:pPr marL="342900" indent="-342900">
              <a:buFont typeface="+mj-lt"/>
              <a:buAutoNum type="arabicPeriod"/>
              <a:defRPr/>
            </a:pPr>
            <a:r>
              <a:rPr lang="en-US" sz="1400" dirty="0">
                <a:latin typeface="Arial" pitchFamily="34" charset="0"/>
              </a:rPr>
              <a:t>accurate data collection for online orientation</a:t>
            </a:r>
          </a:p>
          <a:p>
            <a:pPr>
              <a:defRPr/>
            </a:pPr>
            <a:endParaRPr lang="en-US" sz="1400" dirty="0">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609600" y="1160463"/>
            <a:ext cx="4267200" cy="511175"/>
          </a:xfrm>
        </p:spPr>
        <p:txBody>
          <a:bodyPr/>
          <a:lstStyle/>
          <a:p>
            <a:pPr algn="l" eaLnBrk="1" hangingPunct="1"/>
            <a:r>
              <a:rPr lang="en-US" sz="1800" b="1" i="1" smtClean="0">
                <a:solidFill>
                  <a:srgbClr val="181717"/>
                </a:solidFill>
                <a:latin typeface="Helvetica" pitchFamily="-108" charset="0"/>
                <a:ea typeface="ＭＳ Ｐゴシック" pitchFamily="34" charset="-128"/>
                <a:cs typeface="Helvetica" pitchFamily="-108" charset="0"/>
              </a:rPr>
              <a:t>SEP  (Student Educational Plan)</a:t>
            </a:r>
          </a:p>
          <a:p>
            <a:pPr algn="l" eaLnBrk="1" hangingPunct="1"/>
            <a:endParaRPr lang="en-US" sz="1800" b="1" i="1" smtClean="0">
              <a:solidFill>
                <a:srgbClr val="181717"/>
              </a:solidFill>
              <a:latin typeface="Helvetica" pitchFamily="-108" charset="0"/>
              <a:ea typeface="ＭＳ Ｐゴシック" pitchFamily="34" charset="-128"/>
              <a:cs typeface="Helvetica" pitchFamily="-108" charset="0"/>
            </a:endParaRPr>
          </a:p>
        </p:txBody>
      </p:sp>
      <p:sp>
        <p:nvSpPr>
          <p:cNvPr id="8195" name="Title 1"/>
          <p:cNvSpPr txBox="1">
            <a:spLocks/>
          </p:cNvSpPr>
          <p:nvPr/>
        </p:nvSpPr>
        <p:spPr bwMode="auto">
          <a:xfrm>
            <a:off x="381000" y="201613"/>
            <a:ext cx="8153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0089CC"/>
                </a:solidFill>
                <a:latin typeface="Helvetica" pitchFamily="-108" charset="0"/>
                <a:cs typeface="Helvetica" pitchFamily="-108" charset="0"/>
              </a:rPr>
              <a:t>Individual Counseling </a:t>
            </a:r>
            <a:r>
              <a:rPr lang="en-US" sz="3000" b="1">
                <a:solidFill>
                  <a:srgbClr val="0089CC"/>
                </a:solidFill>
                <a:latin typeface="Helvetica" pitchFamily="-108" charset="0"/>
                <a:cs typeface="Helvetica" pitchFamily="-108" charset="0"/>
              </a:rPr>
              <a:t>(Matriculation) </a:t>
            </a:r>
          </a:p>
        </p:txBody>
      </p:sp>
      <p:pic>
        <p:nvPicPr>
          <p:cNvPr id="8196" name="Picture 6" descr="SplashBlue.jpg"/>
          <p:cNvPicPr>
            <a:picLocks noChangeAspect="1"/>
          </p:cNvPicPr>
          <p:nvPr/>
        </p:nvPicPr>
        <p:blipFill>
          <a:blip r:embed="rId2">
            <a:extLst>
              <a:ext uri="{28A0092B-C50C-407E-A947-70E740481C1C}">
                <a14:useLocalDpi xmlns="" xmlns:a14="http://schemas.microsoft.com/office/drawing/2010/main" val="0"/>
              </a:ext>
            </a:extLst>
          </a:blip>
          <a:srcRect r="15564"/>
          <a:stretch>
            <a:fillRect/>
          </a:stretch>
        </p:blipFill>
        <p:spPr bwMode="auto">
          <a:xfrm>
            <a:off x="5562600" y="4572000"/>
            <a:ext cx="3581400" cy="159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8198" name="Picture 8"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9"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
        <p:nvSpPr>
          <p:cNvPr id="8200" name="Rectangle 16"/>
          <p:cNvSpPr>
            <a:spLocks noChangeArrowheads="1"/>
          </p:cNvSpPr>
          <p:nvPr/>
        </p:nvSpPr>
        <p:spPr bwMode="auto">
          <a:xfrm>
            <a:off x="609600" y="1905000"/>
            <a:ext cx="8077200"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228600" indent="-228600" eaLnBrk="0" hangingPunct="0">
              <a:buFont typeface="Calibri" pitchFamily="34" charset="0"/>
              <a:buAutoNum type="arabicPeriod"/>
            </a:pPr>
            <a:r>
              <a:rPr lang="en-US">
                <a:solidFill>
                  <a:srgbClr val="000000"/>
                </a:solidFill>
                <a:latin typeface="Calibri" pitchFamily="34" charset="0"/>
                <a:cs typeface="Arial" charset="0"/>
              </a:rPr>
              <a:t>the counselor would discuss with the student about his or her educational goals and refer to other services such as assessment and orientation.  </a:t>
            </a:r>
          </a:p>
          <a:p>
            <a:pPr marL="228600" indent="-228600" eaLnBrk="0" hangingPunct="0">
              <a:buFont typeface="Calibri" pitchFamily="34" charset="0"/>
              <a:buAutoNum type="arabicPeriod"/>
            </a:pPr>
            <a:r>
              <a:rPr lang="en-US">
                <a:solidFill>
                  <a:srgbClr val="000000"/>
                </a:solidFill>
                <a:latin typeface="Calibri" pitchFamily="34" charset="0"/>
                <a:cs typeface="Arial" charset="0"/>
              </a:rPr>
              <a:t>crucial to the student to have as much information </a:t>
            </a:r>
          </a:p>
          <a:p>
            <a:pPr marL="228600" indent="-228600" eaLnBrk="0" hangingPunct="0">
              <a:buFont typeface="Calibri" pitchFamily="34" charset="0"/>
              <a:buAutoNum type="arabicPeriod"/>
            </a:pPr>
            <a:r>
              <a:rPr lang="en-US">
                <a:solidFill>
                  <a:srgbClr val="000000"/>
                </a:solidFill>
                <a:latin typeface="Calibri" pitchFamily="34" charset="0"/>
                <a:cs typeface="Arial" charset="0"/>
              </a:rPr>
              <a:t>build good rapport with the counselor for future follow-up purposes.  </a:t>
            </a:r>
          </a:p>
          <a:p>
            <a:pPr marL="228600" indent="-228600" eaLnBrk="0" hangingPunct="0">
              <a:buFont typeface="Calibri" pitchFamily="34" charset="0"/>
              <a:buAutoNum type="arabicPeriod"/>
            </a:pPr>
            <a:r>
              <a:rPr lang="en-US">
                <a:solidFill>
                  <a:srgbClr val="000000"/>
                </a:solidFill>
                <a:latin typeface="Calibri" pitchFamily="34" charset="0"/>
                <a:cs typeface="Arial" charset="0"/>
              </a:rPr>
              <a:t>Devise the student educational plan according to the student’s major and goals.</a:t>
            </a:r>
            <a:endParaRPr lang="en-US"/>
          </a:p>
        </p:txBody>
      </p:sp>
      <p:graphicFrame>
        <p:nvGraphicFramePr>
          <p:cNvPr id="17" name="Table 16"/>
          <p:cNvGraphicFramePr>
            <a:graphicFrameLocks noGrp="1"/>
          </p:cNvGraphicFramePr>
          <p:nvPr/>
        </p:nvGraphicFramePr>
        <p:xfrm>
          <a:off x="838200" y="3581400"/>
          <a:ext cx="5486400" cy="1577978"/>
        </p:xfrm>
        <a:graphic>
          <a:graphicData uri="http://schemas.openxmlformats.org/drawingml/2006/table">
            <a:tbl>
              <a:tblPr/>
              <a:tblGrid>
                <a:gridCol w="1655253"/>
                <a:gridCol w="3831147"/>
              </a:tblGrid>
              <a:tr h="175331">
                <a:tc>
                  <a:txBody>
                    <a:bodyPr/>
                    <a:lstStyle/>
                    <a:p>
                      <a:pPr marL="228600" marR="0" algn="just">
                        <a:lnSpc>
                          <a:spcPct val="115000"/>
                        </a:lnSpc>
                        <a:spcBef>
                          <a:spcPts val="0"/>
                        </a:spcBef>
                        <a:spcAft>
                          <a:spcPts val="0"/>
                        </a:spcAft>
                      </a:pPr>
                      <a:r>
                        <a:rPr lang="en-US" sz="1000" dirty="0" err="1">
                          <a:solidFill>
                            <a:srgbClr val="000000"/>
                          </a:solidFill>
                          <a:latin typeface="Calibri"/>
                          <a:ea typeface="Calibri"/>
                          <a:cs typeface="Arial"/>
                        </a:rPr>
                        <a:t>eAdvising</a:t>
                      </a:r>
                      <a:r>
                        <a:rPr lang="en-US" sz="1000" dirty="0">
                          <a:solidFill>
                            <a:srgbClr val="000000"/>
                          </a:solidFill>
                          <a:latin typeface="Calibri"/>
                          <a:ea typeface="Calibri"/>
                          <a:cs typeface="Arial"/>
                        </a:rPr>
                        <a:t> </a:t>
                      </a:r>
                      <a:endParaRPr lang="en-US" sz="1100" dirty="0">
                        <a:latin typeface="Calibri"/>
                        <a:ea typeface="Times New Roman"/>
                        <a:cs typeface="Times New Roman"/>
                      </a:endParaRPr>
                    </a:p>
                  </a:txBody>
                  <a:tcPr marL="67470" marR="674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852</a:t>
                      </a:r>
                      <a:endParaRPr lang="en-US" sz="1100">
                        <a:latin typeface="Calibri"/>
                        <a:ea typeface="Times New Roman"/>
                        <a:cs typeface="Times New Roman"/>
                      </a:endParaRPr>
                    </a:p>
                  </a:txBody>
                  <a:tcPr marL="67470" marR="674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5331">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eChat </a:t>
                      </a:r>
                      <a:endParaRPr lang="en-US" sz="1100">
                        <a:latin typeface="Calibri"/>
                        <a:ea typeface="Times New Roman"/>
                        <a:cs typeface="Times New Roman"/>
                      </a:endParaRPr>
                    </a:p>
                  </a:txBody>
                  <a:tcPr marL="67470" marR="6747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318</a:t>
                      </a:r>
                      <a:endParaRPr lang="en-US" sz="1100">
                        <a:latin typeface="Calibri"/>
                        <a:ea typeface="Times New Roman"/>
                        <a:cs typeface="Times New Roman"/>
                      </a:endParaRPr>
                    </a:p>
                  </a:txBody>
                  <a:tcPr marL="67470" marR="67470" marT="0" marB="0">
                    <a:lnL>
                      <a:noFill/>
                    </a:lnL>
                    <a:lnR w="12700" cap="flat" cmpd="sng" algn="ctr">
                      <a:solidFill>
                        <a:srgbClr val="000000"/>
                      </a:solidFill>
                      <a:prstDash val="solid"/>
                      <a:round/>
                      <a:headEnd type="none" w="med" len="med"/>
                      <a:tailEnd type="none" w="med" len="med"/>
                    </a:lnR>
                    <a:lnT>
                      <a:noFill/>
                    </a:lnT>
                    <a:lnB>
                      <a:noFill/>
                    </a:lnB>
                  </a:tcPr>
                </a:tc>
              </a:tr>
              <a:tr h="175331">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Progress Probation</a:t>
                      </a:r>
                      <a:endParaRPr lang="en-US" sz="1100">
                        <a:latin typeface="Calibri"/>
                        <a:ea typeface="Times New Roman"/>
                        <a:cs typeface="Times New Roman"/>
                      </a:endParaRPr>
                    </a:p>
                  </a:txBody>
                  <a:tcPr marL="67470" marR="6747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284</a:t>
                      </a:r>
                      <a:endParaRPr lang="en-US" sz="1100">
                        <a:latin typeface="Calibri"/>
                        <a:ea typeface="Times New Roman"/>
                        <a:cs typeface="Times New Roman"/>
                      </a:endParaRPr>
                    </a:p>
                  </a:txBody>
                  <a:tcPr marL="67470" marR="67470" marT="0" marB="0">
                    <a:lnL>
                      <a:noFill/>
                    </a:lnL>
                    <a:lnR w="12700" cap="flat" cmpd="sng" algn="ctr">
                      <a:solidFill>
                        <a:srgbClr val="000000"/>
                      </a:solidFill>
                      <a:prstDash val="solid"/>
                      <a:round/>
                      <a:headEnd type="none" w="med" len="med"/>
                      <a:tailEnd type="none" w="med" len="med"/>
                    </a:lnR>
                    <a:lnT>
                      <a:noFill/>
                    </a:lnT>
                    <a:lnB>
                      <a:noFill/>
                    </a:lnB>
                  </a:tcPr>
                </a:tc>
              </a:tr>
              <a:tr h="175331">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Orientation </a:t>
                      </a:r>
                      <a:endParaRPr lang="en-US" sz="1100">
                        <a:latin typeface="Calibri"/>
                        <a:ea typeface="Times New Roman"/>
                        <a:cs typeface="Times New Roman"/>
                      </a:endParaRPr>
                    </a:p>
                  </a:txBody>
                  <a:tcPr marL="67470" marR="6747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5,047  *derived from counseling 105 courses</a:t>
                      </a:r>
                      <a:endParaRPr lang="en-US" sz="1100">
                        <a:latin typeface="Calibri"/>
                        <a:ea typeface="Times New Roman"/>
                        <a:cs typeface="Times New Roman"/>
                      </a:endParaRPr>
                    </a:p>
                  </a:txBody>
                  <a:tcPr marL="67470" marR="67470" marT="0" marB="0">
                    <a:lnL>
                      <a:noFill/>
                    </a:lnL>
                    <a:lnR w="12700" cap="flat" cmpd="sng" algn="ctr">
                      <a:solidFill>
                        <a:srgbClr val="000000"/>
                      </a:solidFill>
                      <a:prstDash val="solid"/>
                      <a:round/>
                      <a:headEnd type="none" w="med" len="med"/>
                      <a:tailEnd type="none" w="med" len="med"/>
                    </a:lnR>
                    <a:lnT>
                      <a:noFill/>
                    </a:lnT>
                    <a:lnB>
                      <a:noFill/>
                    </a:lnB>
                  </a:tcPr>
                </a:tc>
              </a:tr>
              <a:tr h="350661">
                <a:tc>
                  <a:txBody>
                    <a:bodyPr/>
                    <a:lstStyle/>
                    <a:p>
                      <a:pPr marL="228600" marR="0">
                        <a:lnSpc>
                          <a:spcPct val="115000"/>
                        </a:lnSpc>
                        <a:spcBef>
                          <a:spcPts val="0"/>
                        </a:spcBef>
                        <a:spcAft>
                          <a:spcPts val="0"/>
                        </a:spcAft>
                      </a:pPr>
                      <a:r>
                        <a:rPr lang="en-US" sz="1000">
                          <a:solidFill>
                            <a:srgbClr val="000000"/>
                          </a:solidFill>
                          <a:latin typeface="Calibri"/>
                          <a:ea typeface="Calibri"/>
                          <a:cs typeface="Arial"/>
                        </a:rPr>
                        <a:t>International Students Orientation </a:t>
                      </a:r>
                      <a:endParaRPr lang="en-US" sz="1100">
                        <a:latin typeface="Calibri"/>
                        <a:ea typeface="Times New Roman"/>
                        <a:cs typeface="Times New Roman"/>
                      </a:endParaRPr>
                    </a:p>
                  </a:txBody>
                  <a:tcPr marL="67470" marR="6747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150 </a:t>
                      </a:r>
                      <a:endParaRPr lang="en-US" sz="1100">
                        <a:latin typeface="Calibri"/>
                        <a:ea typeface="Times New Roman"/>
                        <a:cs typeface="Times New Roman"/>
                      </a:endParaRPr>
                    </a:p>
                    <a:p>
                      <a:pPr marL="228600" marR="0" algn="just">
                        <a:lnSpc>
                          <a:spcPct val="115000"/>
                        </a:lnSpc>
                        <a:spcBef>
                          <a:spcPts val="0"/>
                        </a:spcBef>
                        <a:spcAft>
                          <a:spcPts val="0"/>
                        </a:spcAft>
                      </a:pPr>
                      <a:r>
                        <a:rPr lang="en-US" sz="1000">
                          <a:solidFill>
                            <a:srgbClr val="000000"/>
                          </a:solidFill>
                          <a:latin typeface="Calibri"/>
                          <a:ea typeface="Calibri"/>
                          <a:cs typeface="Arial"/>
                        </a:rPr>
                        <a:t>*derived from Linda Maynard, International Student Advisor</a:t>
                      </a:r>
                      <a:endParaRPr lang="en-US" sz="1100">
                        <a:latin typeface="Calibri"/>
                        <a:ea typeface="Times New Roman"/>
                        <a:cs typeface="Times New Roman"/>
                      </a:endParaRPr>
                    </a:p>
                  </a:txBody>
                  <a:tcPr marL="67470" marR="67470" marT="0" marB="0">
                    <a:lnL>
                      <a:noFill/>
                    </a:lnL>
                    <a:lnR w="12700" cap="flat" cmpd="sng" algn="ctr">
                      <a:solidFill>
                        <a:srgbClr val="000000"/>
                      </a:solidFill>
                      <a:prstDash val="solid"/>
                      <a:round/>
                      <a:headEnd type="none" w="med" len="med"/>
                      <a:tailEnd type="none" w="med" len="med"/>
                    </a:lnR>
                    <a:lnT>
                      <a:noFill/>
                    </a:lnT>
                    <a:lnB>
                      <a:noFill/>
                    </a:lnB>
                  </a:tcPr>
                </a:tc>
              </a:tr>
              <a:tr h="175331">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Follow Up</a:t>
                      </a:r>
                      <a:endParaRPr lang="en-US" sz="1100">
                        <a:latin typeface="Calibri"/>
                        <a:ea typeface="Times New Roman"/>
                        <a:cs typeface="Times New Roman"/>
                      </a:endParaRPr>
                    </a:p>
                  </a:txBody>
                  <a:tcPr marL="67470" marR="6747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756</a:t>
                      </a:r>
                      <a:endParaRPr lang="en-US" sz="1100">
                        <a:latin typeface="Calibri"/>
                        <a:ea typeface="Times New Roman"/>
                        <a:cs typeface="Times New Roman"/>
                      </a:endParaRPr>
                    </a:p>
                  </a:txBody>
                  <a:tcPr marL="67470" marR="67470" marT="0" marB="0">
                    <a:lnL>
                      <a:noFill/>
                    </a:lnL>
                    <a:lnR w="12700" cap="flat" cmpd="sng" algn="ctr">
                      <a:solidFill>
                        <a:srgbClr val="000000"/>
                      </a:solidFill>
                      <a:prstDash val="solid"/>
                      <a:round/>
                      <a:headEnd type="none" w="med" len="med"/>
                      <a:tailEnd type="none" w="med" len="med"/>
                    </a:lnR>
                    <a:lnT>
                      <a:noFill/>
                    </a:lnT>
                    <a:lnB>
                      <a:noFill/>
                    </a:lnB>
                  </a:tcPr>
                </a:tc>
              </a:tr>
              <a:tr h="175331">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Appointments</a:t>
                      </a:r>
                      <a:endParaRPr lang="en-US" sz="1100">
                        <a:latin typeface="Calibri"/>
                        <a:ea typeface="Times New Roman"/>
                        <a:cs typeface="Times New Roman"/>
                      </a:endParaRPr>
                    </a:p>
                  </a:txBody>
                  <a:tcPr marL="67470" marR="6747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5,786</a:t>
                      </a:r>
                      <a:endParaRPr lang="en-US" sz="1100">
                        <a:latin typeface="Calibri"/>
                        <a:ea typeface="Times New Roman"/>
                        <a:cs typeface="Times New Roman"/>
                      </a:endParaRPr>
                    </a:p>
                  </a:txBody>
                  <a:tcPr marL="67470" marR="67470" marT="0" marB="0">
                    <a:lnL>
                      <a:noFill/>
                    </a:lnL>
                    <a:lnR w="12700" cap="flat" cmpd="sng" algn="ctr">
                      <a:solidFill>
                        <a:srgbClr val="000000"/>
                      </a:solidFill>
                      <a:prstDash val="solid"/>
                      <a:round/>
                      <a:headEnd type="none" w="med" len="med"/>
                      <a:tailEnd type="none" w="med" len="med"/>
                    </a:lnR>
                    <a:lnT>
                      <a:noFill/>
                    </a:lnT>
                    <a:lnB>
                      <a:noFill/>
                    </a:lnB>
                  </a:tcPr>
                </a:tc>
              </a:tr>
              <a:tr h="175331">
                <a:tc>
                  <a:txBody>
                    <a:bodyPr/>
                    <a:lstStyle/>
                    <a:p>
                      <a:pPr marL="228600" marR="0" algn="just">
                        <a:lnSpc>
                          <a:spcPct val="115000"/>
                        </a:lnSpc>
                        <a:spcBef>
                          <a:spcPts val="0"/>
                        </a:spcBef>
                        <a:spcAft>
                          <a:spcPts val="0"/>
                        </a:spcAft>
                      </a:pPr>
                      <a:r>
                        <a:rPr lang="en-US" sz="1000">
                          <a:solidFill>
                            <a:srgbClr val="000000"/>
                          </a:solidFill>
                          <a:latin typeface="Calibri"/>
                          <a:ea typeface="Calibri"/>
                          <a:cs typeface="Arial"/>
                        </a:rPr>
                        <a:t>Walk in</a:t>
                      </a:r>
                      <a:endParaRPr lang="en-US" sz="1100">
                        <a:latin typeface="Calibri"/>
                        <a:ea typeface="Times New Roman"/>
                        <a:cs typeface="Times New Roman"/>
                      </a:endParaRPr>
                    </a:p>
                  </a:txBody>
                  <a:tcPr marL="67470" marR="6747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8600" marR="0" algn="just">
                        <a:lnSpc>
                          <a:spcPct val="115000"/>
                        </a:lnSpc>
                        <a:spcBef>
                          <a:spcPts val="0"/>
                        </a:spcBef>
                        <a:spcAft>
                          <a:spcPts val="0"/>
                        </a:spcAft>
                      </a:pPr>
                      <a:r>
                        <a:rPr lang="en-US" sz="1000" dirty="0">
                          <a:solidFill>
                            <a:srgbClr val="000000"/>
                          </a:solidFill>
                          <a:latin typeface="Calibri"/>
                          <a:ea typeface="Calibri"/>
                          <a:cs typeface="Arial"/>
                        </a:rPr>
                        <a:t>792.5</a:t>
                      </a:r>
                      <a:endParaRPr lang="en-US" sz="1100" dirty="0">
                        <a:latin typeface="Calibri"/>
                        <a:ea typeface="Times New Roman"/>
                        <a:cs typeface="Times New Roman"/>
                      </a:endParaRPr>
                    </a:p>
                  </a:txBody>
                  <a:tcPr marL="67470" marR="6747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222" name="TextBox 17"/>
          <p:cNvSpPr txBox="1">
            <a:spLocks noChangeArrowheads="1"/>
          </p:cNvSpPr>
          <p:nvPr/>
        </p:nvSpPr>
        <p:spPr bwMode="auto">
          <a:xfrm>
            <a:off x="6477000" y="3581400"/>
            <a:ext cx="205740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600"/>
              <a:t>See page 3 for Number of Student Appointments Served</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1"/>
          </p:nvPr>
        </p:nvSpPr>
        <p:spPr>
          <a:xfrm>
            <a:off x="339725" y="1143000"/>
            <a:ext cx="8575675" cy="1219200"/>
          </a:xfrm>
        </p:spPr>
        <p:txBody>
          <a:bodyPr/>
          <a:lstStyle/>
          <a:p>
            <a:pPr algn="l">
              <a:buFont typeface="Arial" pitchFamily="34" charset="0"/>
              <a:buNone/>
              <a:defRPr/>
            </a:pPr>
            <a:r>
              <a:rPr lang="en-US" sz="1800" b="1" dirty="0" smtClean="0">
                <a:solidFill>
                  <a:schemeClr val="accent3">
                    <a:lumMod val="50000"/>
                  </a:schemeClr>
                </a:solidFill>
              </a:rPr>
              <a:t>Create a sincere &amp; trusting environment.</a:t>
            </a:r>
          </a:p>
          <a:p>
            <a:pPr algn="l">
              <a:buFont typeface="Arial" pitchFamily="34" charset="0"/>
              <a:buNone/>
              <a:defRPr/>
            </a:pPr>
            <a:r>
              <a:rPr lang="en-US" sz="1800" b="1" dirty="0" smtClean="0">
                <a:solidFill>
                  <a:schemeClr val="accent3">
                    <a:lumMod val="50000"/>
                  </a:schemeClr>
                </a:solidFill>
              </a:rPr>
              <a:t>Assistance in:  academic probation/disqualification, career exploration, changing major</a:t>
            </a:r>
          </a:p>
          <a:p>
            <a:pPr algn="l">
              <a:buFont typeface="Arial" pitchFamily="34" charset="0"/>
              <a:buNone/>
              <a:defRPr/>
            </a:pPr>
            <a:r>
              <a:rPr lang="en-US" sz="1800" b="1" dirty="0" smtClean="0">
                <a:solidFill>
                  <a:schemeClr val="accent3">
                    <a:lumMod val="50000"/>
                  </a:schemeClr>
                </a:solidFill>
              </a:rPr>
              <a:t>personal, assistance in financial and scholarship, graduation process and appeal, etc.</a:t>
            </a:r>
          </a:p>
          <a:p>
            <a:pPr algn="l" eaLnBrk="1" hangingPunct="1">
              <a:buFont typeface="Arial" pitchFamily="34" charset="0"/>
              <a:buNone/>
              <a:defRPr/>
            </a:pPr>
            <a:endParaRPr lang="en-US" sz="1800" b="1" i="1" dirty="0" smtClean="0">
              <a:solidFill>
                <a:schemeClr val="accent3">
                  <a:lumMod val="50000"/>
                </a:schemeClr>
              </a:solidFill>
              <a:latin typeface="Helvetica" pitchFamily="-108" charset="0"/>
              <a:ea typeface="ＭＳ Ｐゴシック" pitchFamily="-108" charset="-128"/>
              <a:cs typeface="Helvetica" pitchFamily="-108" charset="0"/>
            </a:endParaRPr>
          </a:p>
        </p:txBody>
      </p:sp>
      <p:sp>
        <p:nvSpPr>
          <p:cNvPr id="9219" name="Title 1"/>
          <p:cNvSpPr txBox="1">
            <a:spLocks/>
          </p:cNvSpPr>
          <p:nvPr/>
        </p:nvSpPr>
        <p:spPr bwMode="auto">
          <a:xfrm>
            <a:off x="381000" y="0"/>
            <a:ext cx="8112125"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ADCC2B"/>
                </a:solidFill>
                <a:latin typeface="Helvetica" pitchFamily="-108" charset="0"/>
                <a:cs typeface="Helvetica" pitchFamily="-108" charset="0"/>
              </a:rPr>
              <a:t>Follow Up Counseling </a:t>
            </a:r>
            <a:r>
              <a:rPr lang="en-US" sz="3000" b="1">
                <a:solidFill>
                  <a:srgbClr val="0089CC"/>
                </a:solidFill>
                <a:latin typeface="Helvetica" pitchFamily="-108" charset="0"/>
                <a:cs typeface="Helvetica" pitchFamily="-108" charset="0"/>
              </a:rPr>
              <a:t>(Matriculation) </a:t>
            </a:r>
            <a:endParaRPr lang="en-US" sz="3000" b="1">
              <a:solidFill>
                <a:srgbClr val="ADCC2B"/>
              </a:solidFill>
              <a:latin typeface="Helvetica" pitchFamily="-108" charset="0"/>
              <a:cs typeface="Helvetica" pitchFamily="-108" charset="0"/>
            </a:endParaRPr>
          </a:p>
        </p:txBody>
      </p:sp>
      <p:pic>
        <p:nvPicPr>
          <p:cNvPr id="9220" name="Picture 10" descr="SplashGreen.jpg"/>
          <p:cNvPicPr>
            <a:picLocks noChangeAspect="1"/>
          </p:cNvPicPr>
          <p:nvPr/>
        </p:nvPicPr>
        <p:blipFill>
          <a:blip r:embed="rId2">
            <a:extLst>
              <a:ext uri="{28A0092B-C50C-407E-A947-70E740481C1C}">
                <a14:useLocalDpi xmlns="" xmlns:a14="http://schemas.microsoft.com/office/drawing/2010/main" val="0"/>
              </a:ext>
            </a:extLst>
          </a:blip>
          <a:srcRect r="15788"/>
          <a:stretch>
            <a:fillRect/>
          </a:stretch>
        </p:blipFill>
        <p:spPr bwMode="auto">
          <a:xfrm>
            <a:off x="5486400" y="4572000"/>
            <a:ext cx="3657600" cy="163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9222" name="Picture 12"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3"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sp>
        <p:nvSpPr>
          <p:cNvPr id="9224" name="TextBox 17"/>
          <p:cNvSpPr txBox="1">
            <a:spLocks noChangeArrowheads="1"/>
          </p:cNvSpPr>
          <p:nvPr/>
        </p:nvSpPr>
        <p:spPr bwMode="auto">
          <a:xfrm>
            <a:off x="2444750" y="3548063"/>
            <a:ext cx="41084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p>
        </p:txBody>
      </p:sp>
      <p:pic>
        <p:nvPicPr>
          <p:cNvPr id="9225" name="Picture 8" descr="C:\Documents and Settings\anguyen\Local Settings\Temporary Internet Files\Content.IE5\0BQ7CGNH\MCj04241660000[1].wm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39813" y="3051175"/>
            <a:ext cx="788987" cy="152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6" name="Rectangle 16"/>
          <p:cNvSpPr>
            <a:spLocks noChangeArrowheads="1"/>
          </p:cNvSpPr>
          <p:nvPr/>
        </p:nvSpPr>
        <p:spPr bwMode="auto">
          <a:xfrm>
            <a:off x="2133600" y="2362200"/>
            <a:ext cx="635952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0" hangingPunct="0"/>
            <a:r>
              <a:rPr lang="en-US" sz="1400" b="1" u="sng">
                <a:solidFill>
                  <a:srgbClr val="000000"/>
                </a:solidFill>
                <a:latin typeface="Calibri" pitchFamily="34" charset="0"/>
                <a:cs typeface="Arial" charset="0"/>
              </a:rPr>
              <a:t>Challenges/Needs:</a:t>
            </a:r>
            <a:r>
              <a:rPr lang="en-US" sz="1400">
                <a:solidFill>
                  <a:srgbClr val="000000"/>
                </a:solidFill>
                <a:latin typeface="Calibri" pitchFamily="34" charset="0"/>
                <a:cs typeface="Arial" charset="0"/>
              </a:rPr>
              <a:t>  . </a:t>
            </a:r>
            <a:endParaRPr lang="en-US" sz="1400"/>
          </a:p>
          <a:p>
            <a:pPr eaLnBrk="0" hangingPunct="0">
              <a:buFontTx/>
              <a:buChar char="•"/>
            </a:pPr>
            <a:r>
              <a:rPr lang="en-US" sz="1400">
                <a:solidFill>
                  <a:srgbClr val="000000"/>
                </a:solidFill>
                <a:latin typeface="Calibri" pitchFamily="34" charset="0"/>
                <a:cs typeface="Arial" charset="0"/>
              </a:rPr>
              <a:t>Lack of a fulltime counseling clerical support position to call and follow up with students </a:t>
            </a:r>
            <a:endParaRPr lang="en-US" sz="1400"/>
          </a:p>
          <a:p>
            <a:pPr eaLnBrk="0" hangingPunct="0">
              <a:buFontTx/>
              <a:buChar char="•"/>
            </a:pPr>
            <a:r>
              <a:rPr lang="en-US" sz="1400">
                <a:solidFill>
                  <a:srgbClr val="000000"/>
                </a:solidFill>
                <a:latin typeface="Calibri" pitchFamily="34" charset="0"/>
                <a:cs typeface="Arial" charset="0"/>
              </a:rPr>
              <a:t>Create an effective follow-up service that entails calling specific students to attend specialized workshops for allied health (nursing or medical coding specialist), math preparation, math anxiety, interview skills, transfer to CSU/UC system, financial aid application, scholarship application and etc.</a:t>
            </a:r>
            <a:endParaRPr lang="en-US" sz="140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533400" y="201613"/>
            <a:ext cx="8001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a:solidFill>
                  <a:srgbClr val="F58031"/>
                </a:solidFill>
                <a:latin typeface="Helvetica" pitchFamily="-108" charset="0"/>
                <a:cs typeface="Helvetica" pitchFamily="-108" charset="0"/>
              </a:rPr>
              <a:t>Counseling Service Outcomes</a:t>
            </a:r>
          </a:p>
        </p:txBody>
      </p:sp>
      <p:pic>
        <p:nvPicPr>
          <p:cNvPr id="10243" name="Picture 7" descr="SplashOrange.jpg"/>
          <p:cNvPicPr>
            <a:picLocks noChangeAspect="1"/>
          </p:cNvPicPr>
          <p:nvPr/>
        </p:nvPicPr>
        <p:blipFill>
          <a:blip r:embed="rId2">
            <a:extLst>
              <a:ext uri="{28A0092B-C50C-407E-A947-70E740481C1C}">
                <a14:useLocalDpi xmlns="" xmlns:a14="http://schemas.microsoft.com/office/drawing/2010/main" val="0"/>
              </a:ext>
            </a:extLst>
          </a:blip>
          <a:srcRect r="15746"/>
          <a:stretch>
            <a:fillRect/>
          </a:stretch>
        </p:blipFill>
        <p:spPr bwMode="auto">
          <a:xfrm>
            <a:off x="5473700" y="4572000"/>
            <a:ext cx="3670300" cy="163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00" y="5692775"/>
            <a:ext cx="9372600" cy="1470025"/>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pic>
        <p:nvPicPr>
          <p:cNvPr id="10245" name="Picture 9" descr="LogoOnBlack.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791200"/>
            <a:ext cx="22161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6" name="Title 1"/>
          <p:cNvSpPr txBox="1">
            <a:spLocks/>
          </p:cNvSpPr>
          <p:nvPr/>
        </p:nvSpPr>
        <p:spPr bwMode="auto">
          <a:xfrm>
            <a:off x="1828800" y="5616575"/>
            <a:ext cx="70866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chemeClr val="bg1"/>
                </a:solidFill>
                <a:latin typeface="Helvetica" pitchFamily="-108" charset="0"/>
                <a:cs typeface="Helvetica" pitchFamily="-108" charset="0"/>
              </a:rPr>
              <a:t>Tomorrow’s College Today.</a:t>
            </a:r>
          </a:p>
        </p:txBody>
      </p:sp>
      <p:graphicFrame>
        <p:nvGraphicFramePr>
          <p:cNvPr id="11" name="Table 10"/>
          <p:cNvGraphicFramePr>
            <a:graphicFrameLocks noGrp="1"/>
          </p:cNvGraphicFramePr>
          <p:nvPr/>
        </p:nvGraphicFramePr>
        <p:xfrm>
          <a:off x="685800" y="1447800"/>
          <a:ext cx="7848600" cy="3793744"/>
        </p:xfrm>
        <a:graphic>
          <a:graphicData uri="http://schemas.openxmlformats.org/drawingml/2006/table">
            <a:tbl>
              <a:tblPr/>
              <a:tblGrid>
                <a:gridCol w="7848600"/>
              </a:tblGrid>
              <a:tr h="261938">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EXPECTED OUTCOMES</a:t>
                      </a:r>
                      <a:endParaRPr kumimoji="0" lang="en-US" sz="16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marL="46534" marR="465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FAB"/>
                    </a:solidFill>
                  </a:tcPr>
                </a:tc>
              </a:tr>
              <a:tr h="460375">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Arial" charset="0"/>
                        </a:rPr>
                        <a:t>1.  As a result of the counseling process, student is able to define his/her educational goal.</a:t>
                      </a:r>
                    </a:p>
                  </a:txBody>
                  <a:tcPr marL="46534" marR="465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Arial" charset="0"/>
                        </a:rPr>
                        <a:t>2.  As a result of the counseling process, students will be able to identify steps, options and available resources that will help them achieve their academic goals. </a:t>
                      </a:r>
                    </a:p>
                  </a:txBody>
                  <a:tcPr marL="46534" marR="465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9938">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Arial" charset="0"/>
                        </a:rPr>
                        <a:t>3.  As a result of the counseling process, students will be able to identify general education courses and major courses required for Certificate, A.A. Degree and/or transfer to a four-year college or university.</a:t>
                      </a:r>
                    </a:p>
                  </a:txBody>
                  <a:tcPr marL="46534" marR="465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9938">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Arial" charset="0"/>
                        </a:rPr>
                        <a:t>4. As a result of the counseling process, students placed on academic/progress probation will have understanding of their academic standing and the process for returning to good standing.</a:t>
                      </a:r>
                    </a:p>
                  </a:txBody>
                  <a:tcPr marL="46534" marR="465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9625">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Arial" charset="0"/>
                        </a:rPr>
                        <a:t>5.  Students who utilize Counseling Services will demonstrate knowledge of the matriculation process.</a:t>
                      </a:r>
                    </a:p>
                  </a:txBody>
                  <a:tcPr marL="46534" marR="465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1&quot;/&gt;&lt;/object&gt;&lt;object type=&quot;3&quot; unique_id=&quot;10005&quot;&gt;&lt;property id=&quot;20148&quot; value=&quot;5&quot;/&gt;&lt;property id=&quot;20300&quot; value=&quot;Slide 2&quot;/&gt;&lt;property id=&quot;20307&quot; value=&quot;262&quot;/&gt;&lt;/object&gt;&lt;object type=&quot;3&quot; unique_id=&quot;10006&quot;&gt;&lt;property id=&quot;20148&quot; value=&quot;5&quot;/&gt;&lt;property id=&quot;20300&quot; value=&quot;Slide 3&quot;/&gt;&lt;property id=&quot;20307&quot; value=&quot;263&quot;/&gt;&lt;/object&gt;&lt;object type=&quot;3&quot; unique_id=&quot;10007&quot;&gt;&lt;property id=&quot;20148&quot; value=&quot;5&quot;/&gt;&lt;property id=&quot;20300&quot; value=&quot;Slide 4&quot;/&gt;&lt;property id=&quot;20307&quot; value=&quot;264&quot;/&gt;&lt;/object&gt;&lt;object type=&quot;3&quot; unique_id=&quot;10008&quot;&gt;&lt;property id=&quot;20148&quot; value=&quot;5&quot;/&gt;&lt;property id=&quot;20300&quot; value=&quot;Slide 5&quot;/&gt;&lt;property id=&quot;20307&quot; value=&quot;281&quot;/&gt;&lt;/object&gt;&lt;object type=&quot;3&quot; unique_id=&quot;10009&quot;&gt;&lt;property id=&quot;20148&quot; value=&quot;5&quot;/&gt;&lt;property id=&quot;20300&quot; value=&quot;Slide 6&quot;/&gt;&lt;property id=&quot;20307&quot; value=&quot;282&quot;/&gt;&lt;/object&gt;&lt;object type=&quot;3&quot; unique_id=&quot;10010&quot;&gt;&lt;property id=&quot;20148&quot; value=&quot;5&quot;/&gt;&lt;property id=&quot;20300&quot; value=&quot;Slide 7&quot;/&gt;&lt;property id=&quot;20307&quot; value=&quot;278&quot;/&gt;&lt;/object&gt;&lt;object type=&quot;3&quot; unique_id=&quot;10011&quot;&gt;&lt;property id=&quot;20148&quot; value=&quot;5&quot;/&gt;&lt;property id=&quot;20300&quot; value=&quot;Slide 8&quot;/&gt;&lt;property id=&quot;20307&quot; value=&quot;279&quot;/&gt;&lt;/object&gt;&lt;object type=&quot;3&quot; unique_id=&quot;10012&quot;&gt;&lt;property id=&quot;20148&quot; value=&quot;5&quot;/&gt;&lt;property id=&quot;20300&quot; value=&quot;Slide 9&quot;/&gt;&lt;property id=&quot;20307&quot; value=&quot;317&quot;/&gt;&lt;/object&gt;&lt;object type=&quot;3&quot; unique_id=&quot;10013&quot;&gt;&lt;property id=&quot;20148&quot; value=&quot;5&quot;/&gt;&lt;property id=&quot;20300&quot; value=&quot;Slide 10&quot;/&gt;&lt;property id=&quot;20307&quot; value=&quot;280&quot;/&gt;&lt;/object&gt;&lt;object type=&quot;3&quot; unique_id=&quot;10014&quot;&gt;&lt;property id=&quot;20148&quot; value=&quot;5&quot;/&gt;&lt;property id=&quot;20300&quot; value=&quot;Slide 11&quot;/&gt;&lt;property id=&quot;20307&quot; value=&quot;275&quot;/&gt;&lt;/object&gt;&lt;object type=&quot;3&quot; unique_id=&quot;10015&quot;&gt;&lt;property id=&quot;20148&quot; value=&quot;5&quot;/&gt;&lt;property id=&quot;20300&quot; value=&quot;Slide 12&quot;/&gt;&lt;property id=&quot;20307&quot; value=&quot;276&quot;/&gt;&lt;/object&gt;&lt;object type=&quot;3&quot; unique_id=&quot;10016&quot;&gt;&lt;property id=&quot;20148&quot; value=&quot;5&quot;/&gt;&lt;property id=&quot;20300&quot; value=&quot;Slide 13&quot;/&gt;&lt;property id=&quot;20307&quot; value=&quot;277&quot;/&gt;&lt;/object&gt;&lt;object type=&quot;3&quot; unique_id=&quot;10017&quot;&gt;&lt;property id=&quot;20148&quot; value=&quot;5&quot;/&gt;&lt;property id=&quot;20300&quot; value=&quot;Slide 14&quot;/&gt;&lt;property id=&quot;20307&quot; value=&quot;318&quot;/&gt;&lt;/object&gt;&lt;object type=&quot;3&quot; unique_id=&quot;10018&quot;&gt;&lt;property id=&quot;20148&quot; value=&quot;5&quot;/&gt;&lt;property id=&quot;20300&quot; value=&quot;Slide 15&quot;/&gt;&lt;property id=&quot;20307&quot; value=&quot;319&quot;/&gt;&lt;/object&gt;&lt;object type=&quot;3&quot; unique_id=&quot;10019&quot;&gt;&lt;property id=&quot;20148&quot; value=&quot;5&quot;/&gt;&lt;property id=&quot;20300&quot; value=&quot;Slide 16&quot;/&gt;&lt;property id=&quot;20307&quot; value=&quot;272&quot;/&gt;&lt;/object&gt;&lt;object type=&quot;3&quot; unique_id=&quot;10020&quot;&gt;&lt;property id=&quot;20148&quot; value=&quot;5&quot;/&gt;&lt;property id=&quot;20300&quot; value=&quot;Slide 17&quot;/&gt;&lt;property id=&quot;20307&quot; value=&quot;273&quot;/&gt;&lt;/object&gt;&lt;object type=&quot;3&quot; unique_id=&quot;10021&quot;&gt;&lt;property id=&quot;20148&quot; value=&quot;5&quot;/&gt;&lt;property id=&quot;20300&quot; value=&quot;Slide 18&quot;/&gt;&lt;property id=&quot;20307&quot; value=&quot;274&quot;/&gt;&lt;/object&gt;&lt;object type=&quot;3&quot; unique_id=&quot;10022&quot;&gt;&lt;property id=&quot;20148&quot; value=&quot;5&quot;/&gt;&lt;property id=&quot;20300&quot; value=&quot;Slide 19&quot;/&gt;&lt;property id=&quot;20307&quot; value=&quot;269&quot;/&gt;&lt;/object&gt;&lt;object type=&quot;3&quot; unique_id=&quot;10023&quot;&gt;&lt;property id=&quot;20148&quot; value=&quot;5&quot;/&gt;&lt;property id=&quot;20300&quot; value=&quot;Slide 20&quot;/&gt;&lt;property id=&quot;20307&quot; value=&quot;31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1803</TotalTime>
  <Words>1642</Words>
  <Application>Microsoft Office PowerPoint</Application>
  <PresentationFormat>On-screen Show (4:3)</PresentationFormat>
  <Paragraphs>241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Coastline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System Adminstrator</dc:creator>
  <cp:lastModifiedBy>Gayle Berggren</cp:lastModifiedBy>
  <cp:revision>231</cp:revision>
  <dcterms:created xsi:type="dcterms:W3CDTF">2009-09-08T23:34:22Z</dcterms:created>
  <dcterms:modified xsi:type="dcterms:W3CDTF">2012-07-25T18:35:59Z</dcterms:modified>
</cp:coreProperties>
</file>